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0" r:id="rId2"/>
    <p:sldId id="304" r:id="rId3"/>
    <p:sldId id="337" r:id="rId4"/>
    <p:sldId id="338" r:id="rId5"/>
    <p:sldId id="378" r:id="rId6"/>
    <p:sldId id="339" r:id="rId7"/>
    <p:sldId id="316" r:id="rId8"/>
    <p:sldId id="379" r:id="rId9"/>
    <p:sldId id="380" r:id="rId10"/>
    <p:sldId id="381" r:id="rId11"/>
    <p:sldId id="382" r:id="rId12"/>
    <p:sldId id="383" r:id="rId13"/>
    <p:sldId id="384" r:id="rId14"/>
    <p:sldId id="335" r:id="rId15"/>
    <p:sldId id="366" r:id="rId16"/>
    <p:sldId id="342" r:id="rId17"/>
    <p:sldId id="354" r:id="rId18"/>
    <p:sldId id="355" r:id="rId19"/>
    <p:sldId id="367" r:id="rId20"/>
    <p:sldId id="374" r:id="rId21"/>
    <p:sldId id="376" r:id="rId22"/>
    <p:sldId id="321" r:id="rId23"/>
    <p:sldId id="361" r:id="rId24"/>
    <p:sldId id="362" r:id="rId25"/>
    <p:sldId id="363" r:id="rId26"/>
    <p:sldId id="364" r:id="rId27"/>
    <p:sldId id="365" r:id="rId28"/>
    <p:sldId id="385" r:id="rId29"/>
    <p:sldId id="368" r:id="rId30"/>
    <p:sldId id="369" r:id="rId31"/>
    <p:sldId id="370" r:id="rId32"/>
    <p:sldId id="322" r:id="rId33"/>
    <p:sldId id="323" r:id="rId34"/>
    <p:sldId id="359" r:id="rId35"/>
    <p:sldId id="371" r:id="rId36"/>
    <p:sldId id="372" r:id="rId37"/>
    <p:sldId id="319" r:id="rId38"/>
    <p:sldId id="327" r:id="rId39"/>
    <p:sldId id="326" r:id="rId40"/>
    <p:sldId id="328" r:id="rId41"/>
    <p:sldId id="330" r:id="rId42"/>
    <p:sldId id="377" r:id="rId43"/>
    <p:sldId id="315" r:id="rId44"/>
    <p:sldId id="311" r:id="rId45"/>
    <p:sldId id="35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400"/>
    <a:srgbClr val="6C3B7A"/>
    <a:srgbClr val="92722D"/>
    <a:srgbClr val="519032"/>
    <a:srgbClr val="0089CF"/>
    <a:srgbClr val="F58220"/>
    <a:srgbClr val="DBC385"/>
    <a:srgbClr val="B3933A"/>
    <a:srgbClr val="B01116"/>
    <a:srgbClr val="F26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97" d="100"/>
          <a:sy n="97" d="100"/>
        </p:scale>
        <p:origin x="97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2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ma Nand" userId="a214ac8f-221c-4393-b64b-d99306f8255f" providerId="ADAL" clId="{EF5F60E2-C7A3-4046-882E-6DFD88C18239}"/>
    <pc:docChg chg="custSel delSld modSld">
      <pc:chgData name="Parma Nand" userId="a214ac8f-221c-4393-b64b-d99306f8255f" providerId="ADAL" clId="{EF5F60E2-C7A3-4046-882E-6DFD88C18239}" dt="2023-05-07T23:07:53.427" v="12" actId="478"/>
      <pc:docMkLst>
        <pc:docMk/>
      </pc:docMkLst>
      <pc:sldChg chg="modSp mod">
        <pc:chgData name="Parma Nand" userId="a214ac8f-221c-4393-b64b-d99306f8255f" providerId="ADAL" clId="{EF5F60E2-C7A3-4046-882E-6DFD88C18239}" dt="2023-05-07T23:06:38.345" v="4" actId="20577"/>
        <pc:sldMkLst>
          <pc:docMk/>
          <pc:sldMk cId="3116164309" sldId="260"/>
        </pc:sldMkLst>
        <pc:spChg chg="mod">
          <ac:chgData name="Parma Nand" userId="a214ac8f-221c-4393-b64b-d99306f8255f" providerId="ADAL" clId="{EF5F60E2-C7A3-4046-882E-6DFD88C18239}" dt="2023-05-07T23:06:38.345" v="4" actId="20577"/>
          <ac:spMkLst>
            <pc:docMk/>
            <pc:sldMk cId="3116164309" sldId="260"/>
            <ac:spMk id="3" creationId="{00000000-0000-0000-0000-000000000000}"/>
          </ac:spMkLst>
        </pc:spChg>
      </pc:sldChg>
      <pc:sldChg chg="modSp del mod">
        <pc:chgData name="Parma Nand" userId="a214ac8f-221c-4393-b64b-d99306f8255f" providerId="ADAL" clId="{EF5F60E2-C7A3-4046-882E-6DFD88C18239}" dt="2023-05-07T23:07:02.127" v="11" actId="47"/>
        <pc:sldMkLst>
          <pc:docMk/>
          <pc:sldMk cId="3038358023" sldId="353"/>
        </pc:sldMkLst>
        <pc:spChg chg="mod">
          <ac:chgData name="Parma Nand" userId="a214ac8f-221c-4393-b64b-d99306f8255f" providerId="ADAL" clId="{EF5F60E2-C7A3-4046-882E-6DFD88C18239}" dt="2023-05-07T23:06:49.580" v="10" actId="20577"/>
          <ac:spMkLst>
            <pc:docMk/>
            <pc:sldMk cId="3038358023" sldId="353"/>
            <ac:spMk id="3" creationId="{00000000-0000-0000-0000-000000000000}"/>
          </ac:spMkLst>
        </pc:spChg>
      </pc:sldChg>
      <pc:sldChg chg="delSp mod">
        <pc:chgData name="Parma Nand" userId="a214ac8f-221c-4393-b64b-d99306f8255f" providerId="ADAL" clId="{EF5F60E2-C7A3-4046-882E-6DFD88C18239}" dt="2023-05-07T23:07:53.427" v="12" actId="478"/>
        <pc:sldMkLst>
          <pc:docMk/>
          <pc:sldMk cId="2647224673" sldId="367"/>
        </pc:sldMkLst>
        <pc:picChg chg="del">
          <ac:chgData name="Parma Nand" userId="a214ac8f-221c-4393-b64b-d99306f8255f" providerId="ADAL" clId="{EF5F60E2-C7A3-4046-882E-6DFD88C18239}" dt="2023-05-07T23:07:53.427" v="12" actId="478"/>
          <ac:picMkLst>
            <pc:docMk/>
            <pc:sldMk cId="2647224673" sldId="367"/>
            <ac:picMk id="4" creationId="{2450527D-D9F6-4AFC-91CB-5346082193C6}"/>
          </ac:picMkLst>
        </pc:picChg>
      </pc:sldChg>
    </pc:docChg>
  </pc:docChgLst>
  <pc:docChgLst>
    <pc:chgData name="Parma Nand" userId="a214ac8f-221c-4393-b64b-d99306f8255f" providerId="ADAL" clId="{6182BBB3-0346-4ADD-96E7-AAB40EE863A8}"/>
    <pc:docChg chg="custSel modSld">
      <pc:chgData name="Parma Nand" userId="a214ac8f-221c-4393-b64b-d99306f8255f" providerId="ADAL" clId="{6182BBB3-0346-4ADD-96E7-AAB40EE863A8}" dt="2019-03-04T03:28:38.190" v="343" actId="1076"/>
      <pc:docMkLst>
        <pc:docMk/>
      </pc:docMkLst>
      <pc:sldChg chg="modSp">
        <pc:chgData name="Parma Nand" userId="a214ac8f-221c-4393-b64b-d99306f8255f" providerId="ADAL" clId="{6182BBB3-0346-4ADD-96E7-AAB40EE863A8}" dt="2019-03-04T02:51:39.382" v="21" actId="20577"/>
        <pc:sldMkLst>
          <pc:docMk/>
          <pc:sldMk cId="460675715" sldId="304"/>
        </pc:sldMkLst>
        <pc:spChg chg="mod">
          <ac:chgData name="Parma Nand" userId="a214ac8f-221c-4393-b64b-d99306f8255f" providerId="ADAL" clId="{6182BBB3-0346-4ADD-96E7-AAB40EE863A8}" dt="2019-03-04T02:51:39.382" v="21" actId="20577"/>
          <ac:spMkLst>
            <pc:docMk/>
            <pc:sldMk cId="460675715" sldId="304"/>
            <ac:spMk id="3" creationId="{00000000-0000-0000-0000-000000000000}"/>
          </ac:spMkLst>
        </pc:spChg>
      </pc:sldChg>
      <pc:sldChg chg="delSp modSp">
        <pc:chgData name="Parma Nand" userId="a214ac8f-221c-4393-b64b-d99306f8255f" providerId="ADAL" clId="{6182BBB3-0346-4ADD-96E7-AAB40EE863A8}" dt="2019-03-04T02:59:12.262" v="338" actId="113"/>
        <pc:sldMkLst>
          <pc:docMk/>
          <pc:sldMk cId="3038358023" sldId="353"/>
        </pc:sldMkLst>
        <pc:spChg chg="mod">
          <ac:chgData name="Parma Nand" userId="a214ac8f-221c-4393-b64b-d99306f8255f" providerId="ADAL" clId="{6182BBB3-0346-4ADD-96E7-AAB40EE863A8}" dt="2019-03-04T02:59:12.262" v="338" actId="113"/>
          <ac:spMkLst>
            <pc:docMk/>
            <pc:sldMk cId="3038358023" sldId="353"/>
            <ac:spMk id="3" creationId="{00000000-0000-0000-0000-000000000000}"/>
          </ac:spMkLst>
        </pc:spChg>
        <pc:spChg chg="del">
          <ac:chgData name="Parma Nand" userId="a214ac8f-221c-4393-b64b-d99306f8255f" providerId="ADAL" clId="{6182BBB3-0346-4ADD-96E7-AAB40EE863A8}" dt="2019-03-04T02:55:47.448" v="33" actId="478"/>
          <ac:spMkLst>
            <pc:docMk/>
            <pc:sldMk cId="3038358023" sldId="353"/>
            <ac:spMk id="5" creationId="{E3C093AE-D17E-4552-B4B7-C7EF5BE2471C}"/>
          </ac:spMkLst>
        </pc:spChg>
        <pc:picChg chg="del mod">
          <ac:chgData name="Parma Nand" userId="a214ac8f-221c-4393-b64b-d99306f8255f" providerId="ADAL" clId="{6182BBB3-0346-4ADD-96E7-AAB40EE863A8}" dt="2019-03-04T02:55:34.152" v="29" actId="478"/>
          <ac:picMkLst>
            <pc:docMk/>
            <pc:sldMk cId="3038358023" sldId="353"/>
            <ac:picMk id="8" creationId="{DDD8DBB7-4282-4308-B198-8D8BBB43EB6B}"/>
          </ac:picMkLst>
        </pc:picChg>
      </pc:sldChg>
      <pc:sldChg chg="modSp">
        <pc:chgData name="Parma Nand" userId="a214ac8f-221c-4393-b64b-d99306f8255f" providerId="ADAL" clId="{6182BBB3-0346-4ADD-96E7-AAB40EE863A8}" dt="2019-03-04T03:28:38.190" v="343" actId="1076"/>
        <pc:sldMkLst>
          <pc:docMk/>
          <pc:sldMk cId="1097915624" sldId="359"/>
        </pc:sldMkLst>
        <pc:spChg chg="mod">
          <ac:chgData name="Parma Nand" userId="a214ac8f-221c-4393-b64b-d99306f8255f" providerId="ADAL" clId="{6182BBB3-0346-4ADD-96E7-AAB40EE863A8}" dt="2019-03-04T03:28:32.055" v="340" actId="1076"/>
          <ac:spMkLst>
            <pc:docMk/>
            <pc:sldMk cId="1097915624" sldId="359"/>
            <ac:spMk id="3" creationId="{00000000-0000-0000-0000-000000000000}"/>
          </ac:spMkLst>
        </pc:spChg>
        <pc:picChg chg="mod">
          <ac:chgData name="Parma Nand" userId="a214ac8f-221c-4393-b64b-d99306f8255f" providerId="ADAL" clId="{6182BBB3-0346-4ADD-96E7-AAB40EE863A8}" dt="2019-03-04T03:28:38.190" v="343" actId="1076"/>
          <ac:picMkLst>
            <pc:docMk/>
            <pc:sldMk cId="1097915624" sldId="359"/>
            <ac:picMk id="5" creationId="{D18F6397-945E-4D5C-9DA6-C91429DEAECE}"/>
          </ac:picMkLst>
        </pc:picChg>
      </pc:sldChg>
      <pc:sldChg chg="modSp">
        <pc:chgData name="Parma Nand" userId="a214ac8f-221c-4393-b64b-d99306f8255f" providerId="ADAL" clId="{6182BBB3-0346-4ADD-96E7-AAB40EE863A8}" dt="2019-03-04T03:04:11.559" v="339" actId="1076"/>
        <pc:sldMkLst>
          <pc:docMk/>
          <pc:sldMk cId="3699188401" sldId="382"/>
        </pc:sldMkLst>
        <pc:picChg chg="mod">
          <ac:chgData name="Parma Nand" userId="a214ac8f-221c-4393-b64b-d99306f8255f" providerId="ADAL" clId="{6182BBB3-0346-4ADD-96E7-AAB40EE863A8}" dt="2019-03-04T03:04:11.559" v="339" actId="1076"/>
          <ac:picMkLst>
            <pc:docMk/>
            <pc:sldMk cId="3699188401" sldId="382"/>
            <ac:picMk id="3" creationId="{4CFBDACC-93A2-4BB5-B90A-F9944B99F71D}"/>
          </ac:picMkLst>
        </pc:picChg>
      </pc:sldChg>
    </pc:docChg>
  </pc:docChgLst>
  <pc:docChgLst>
    <pc:chgData name="Parma Nand" userId="a214ac8f-221c-4393-b64b-d99306f8255f" providerId="ADAL" clId="{A168041D-59CE-40E1-B991-A027604D088B}"/>
    <pc:docChg chg="undo custSel modSld">
      <pc:chgData name="Parma Nand" userId="a214ac8f-221c-4393-b64b-d99306f8255f" providerId="ADAL" clId="{A168041D-59CE-40E1-B991-A027604D088B}" dt="2020-04-28T05:14:58.105" v="108" actId="14100"/>
      <pc:docMkLst>
        <pc:docMk/>
      </pc:docMkLst>
      <pc:sldChg chg="addSp delSp modSp mod">
        <pc:chgData name="Parma Nand" userId="a214ac8f-221c-4393-b64b-d99306f8255f" providerId="ADAL" clId="{A168041D-59CE-40E1-B991-A027604D088B}" dt="2020-04-28T05:08:24.940" v="103" actId="478"/>
        <pc:sldMkLst>
          <pc:docMk/>
          <pc:sldMk cId="2887987019" sldId="339"/>
        </pc:sldMkLst>
        <pc:spChg chg="mod">
          <ac:chgData name="Parma Nand" userId="a214ac8f-221c-4393-b64b-d99306f8255f" providerId="ADAL" clId="{A168041D-59CE-40E1-B991-A027604D088B}" dt="2020-04-28T05:08:24.274" v="102" actId="20577"/>
          <ac:spMkLst>
            <pc:docMk/>
            <pc:sldMk cId="2887987019" sldId="339"/>
            <ac:spMk id="3" creationId="{00000000-0000-0000-0000-000000000000}"/>
          </ac:spMkLst>
        </pc:spChg>
        <pc:spChg chg="add del mod">
          <ac:chgData name="Parma Nand" userId="a214ac8f-221c-4393-b64b-d99306f8255f" providerId="ADAL" clId="{A168041D-59CE-40E1-B991-A027604D088B}" dt="2020-04-28T05:08:24.940" v="103" actId="478"/>
          <ac:spMkLst>
            <pc:docMk/>
            <pc:sldMk cId="2887987019" sldId="339"/>
            <ac:spMk id="12" creationId="{9A05AC23-134E-4835-9014-8D3542715686}"/>
          </ac:spMkLst>
        </pc:spChg>
      </pc:sldChg>
      <pc:sldChg chg="modSp mod">
        <pc:chgData name="Parma Nand" userId="a214ac8f-221c-4393-b64b-d99306f8255f" providerId="ADAL" clId="{A168041D-59CE-40E1-B991-A027604D088B}" dt="2020-04-28T00:59:37.664" v="3" actId="113"/>
        <pc:sldMkLst>
          <pc:docMk/>
          <pc:sldMk cId="3038358023" sldId="353"/>
        </pc:sldMkLst>
        <pc:spChg chg="mod">
          <ac:chgData name="Parma Nand" userId="a214ac8f-221c-4393-b64b-d99306f8255f" providerId="ADAL" clId="{A168041D-59CE-40E1-B991-A027604D088B}" dt="2020-04-28T00:59:37.664" v="3" actId="113"/>
          <ac:spMkLst>
            <pc:docMk/>
            <pc:sldMk cId="3038358023" sldId="353"/>
            <ac:spMk id="3" creationId="{00000000-0000-0000-0000-000000000000}"/>
          </ac:spMkLst>
        </pc:spChg>
      </pc:sldChg>
      <pc:sldChg chg="modSp mod">
        <pc:chgData name="Parma Nand" userId="a214ac8f-221c-4393-b64b-d99306f8255f" providerId="ADAL" clId="{A168041D-59CE-40E1-B991-A027604D088B}" dt="2020-04-28T00:26:05.070" v="0" actId="1076"/>
        <pc:sldMkLst>
          <pc:docMk/>
          <pc:sldMk cId="1097915624" sldId="359"/>
        </pc:sldMkLst>
        <pc:picChg chg="mod">
          <ac:chgData name="Parma Nand" userId="a214ac8f-221c-4393-b64b-d99306f8255f" providerId="ADAL" clId="{A168041D-59CE-40E1-B991-A027604D088B}" dt="2020-04-28T00:26:05.070" v="0" actId="1076"/>
          <ac:picMkLst>
            <pc:docMk/>
            <pc:sldMk cId="1097915624" sldId="359"/>
            <ac:picMk id="5" creationId="{D18F6397-945E-4D5C-9DA6-C91429DEAECE}"/>
          </ac:picMkLst>
        </pc:picChg>
      </pc:sldChg>
      <pc:sldChg chg="addSp delSp modSp mod">
        <pc:chgData name="Parma Nand" userId="a214ac8f-221c-4393-b64b-d99306f8255f" providerId="ADAL" clId="{A168041D-59CE-40E1-B991-A027604D088B}" dt="2020-04-28T05:14:58.105" v="108" actId="14100"/>
        <pc:sldMkLst>
          <pc:docMk/>
          <pc:sldMk cId="2647224673" sldId="367"/>
        </pc:sldMkLst>
        <pc:picChg chg="add mod">
          <ac:chgData name="Parma Nand" userId="a214ac8f-221c-4393-b64b-d99306f8255f" providerId="ADAL" clId="{A168041D-59CE-40E1-B991-A027604D088B}" dt="2020-04-28T05:14:58.105" v="108" actId="14100"/>
          <ac:picMkLst>
            <pc:docMk/>
            <pc:sldMk cId="2647224673" sldId="367"/>
            <ac:picMk id="4" creationId="{2450527D-D9F6-4AFC-91CB-5346082193C6}"/>
          </ac:picMkLst>
        </pc:picChg>
        <pc:picChg chg="del">
          <ac:chgData name="Parma Nand" userId="a214ac8f-221c-4393-b64b-d99306f8255f" providerId="ADAL" clId="{A168041D-59CE-40E1-B991-A027604D088B}" dt="2020-04-28T05:13:54.360" v="104" actId="478"/>
          <ac:picMkLst>
            <pc:docMk/>
            <pc:sldMk cId="2647224673" sldId="367"/>
            <ac:picMk id="5" creationId="{6714DA63-B48F-4097-87F6-D71196043936}"/>
          </ac:picMkLst>
        </pc:picChg>
      </pc:sldChg>
    </pc:docChg>
  </pc:docChgLst>
  <pc:docChgLst>
    <pc:chgData name="Parma Nand" userId="a214ac8f-221c-4393-b64b-d99306f8255f" providerId="ADAL" clId="{B608111E-3B67-465E-9267-FE1496566B20}"/>
    <pc:docChg chg="modSld">
      <pc:chgData name="Parma Nand" userId="a214ac8f-221c-4393-b64b-d99306f8255f" providerId="ADAL" clId="{B608111E-3B67-465E-9267-FE1496566B20}" dt="2023-05-08T04:35:23.707" v="25" actId="6549"/>
      <pc:docMkLst>
        <pc:docMk/>
      </pc:docMkLst>
      <pc:sldChg chg="modSp mod">
        <pc:chgData name="Parma Nand" userId="a214ac8f-221c-4393-b64b-d99306f8255f" providerId="ADAL" clId="{B608111E-3B67-465E-9267-FE1496566B20}" dt="2023-05-08T04:35:23.707" v="25" actId="6549"/>
        <pc:sldMkLst>
          <pc:docMk/>
          <pc:sldMk cId="2647224673" sldId="367"/>
        </pc:sldMkLst>
        <pc:spChg chg="mod">
          <ac:chgData name="Parma Nand" userId="a214ac8f-221c-4393-b64b-d99306f8255f" providerId="ADAL" clId="{B608111E-3B67-465E-9267-FE1496566B20}" dt="2023-05-08T04:35:23.707" v="25" actId="6549"/>
          <ac:spMkLst>
            <pc:docMk/>
            <pc:sldMk cId="2647224673" sldId="36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8C58-07EF-404D-B457-37886CF22D71}" type="datetimeFigureOut">
              <a:rPr lang="en-NZ" smtClean="0"/>
              <a:t>7/05/2024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4EF88-E836-44B1-9C0B-F43CD65EDBC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425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9583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5641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4EF88-E836-44B1-9C0B-F43CD65EDBC6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178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4EF88-E836-44B1-9C0B-F43CD65EDBC6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945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4EF88-E836-44B1-9C0B-F43CD65EDBC6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414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4EF88-E836-44B1-9C0B-F43CD65EDBC6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571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5306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0758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8396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0690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3354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13016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94578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2165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4849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09517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01869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9319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2091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5617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0887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5613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9570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38443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4667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49116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76716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56643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5096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39124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37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64391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38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68274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39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97231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06243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40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6026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41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85300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42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41675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43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51075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44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590422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45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8885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4EF88-E836-44B1-9C0B-F43CD65EDBC6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02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4EF88-E836-44B1-9C0B-F43CD65EDBC6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918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033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4EF88-E836-44B1-9C0B-F43CD65EDBC6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9289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4EF88-E836-44B1-9C0B-F43CD65EDBC6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17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58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-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4605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460500" y="1844530"/>
            <a:ext cx="10515600" cy="4351338"/>
          </a:xfrm>
        </p:spPr>
        <p:txBody>
          <a:bodyPr/>
          <a:lstStyle>
            <a:lvl1pPr>
              <a:buClr>
                <a:srgbClr val="F58220"/>
              </a:buClr>
              <a:defRPr/>
            </a:lvl1pPr>
            <a:lvl2pPr>
              <a:buClr>
                <a:srgbClr val="F58220"/>
              </a:buClr>
              <a:defRPr/>
            </a:lvl2pPr>
            <a:lvl3pPr>
              <a:buClr>
                <a:srgbClr val="F58220"/>
              </a:buClr>
              <a:defRPr/>
            </a:lvl3pPr>
            <a:lvl4pPr>
              <a:buClr>
                <a:srgbClr val="F58220"/>
              </a:buClr>
              <a:defRPr/>
            </a:lvl4pPr>
            <a:lvl5pPr>
              <a:buClr>
                <a:srgbClr val="F5822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7286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-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869868" y="2414156"/>
            <a:ext cx="42378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rgbClr val="F264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869868" y="3913172"/>
            <a:ext cx="4237844" cy="1063562"/>
          </a:xfrm>
        </p:spPr>
        <p:txBody>
          <a:bodyPr/>
          <a:lstStyle>
            <a:lvl1pPr marL="0" indent="0">
              <a:buClr>
                <a:srgbClr val="ED1C24"/>
              </a:buClr>
              <a:buNone/>
              <a:defRPr/>
            </a:lvl1pPr>
            <a:lvl2pPr>
              <a:buClr>
                <a:srgbClr val="ED1C24"/>
              </a:buClr>
              <a:defRPr/>
            </a:lvl2pPr>
            <a:lvl3pPr>
              <a:buClr>
                <a:srgbClr val="ED1C24"/>
              </a:buClr>
              <a:defRPr/>
            </a:lvl3pPr>
            <a:lvl4pPr>
              <a:buClr>
                <a:srgbClr val="ED1C24"/>
              </a:buClr>
              <a:defRPr/>
            </a:lvl4pPr>
            <a:lvl5pPr>
              <a:buClr>
                <a:srgbClr val="ED1C2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0845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-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40099"/>
            <a:ext cx="9182100" cy="2146301"/>
          </a:xfrm>
          <a:prstGeom prst="rect">
            <a:avLst/>
          </a:prstGeom>
          <a:solidFill>
            <a:srgbClr val="F26522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49300" y="3556000"/>
            <a:ext cx="8140700" cy="127793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49300" y="4833938"/>
            <a:ext cx="8140700" cy="6016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NZ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522" y="0"/>
            <a:ext cx="2007556" cy="19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4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9360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8" r:id="rId2"/>
    <p:sldLayoutId id="2147483677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verleaf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aut.ac.nz/cta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en.wikibooks.org/wiki/LaTeX" TargetMode="External"/><Relationship Id="rId4" Type="http://schemas.openxmlformats.org/officeDocument/2006/relationships/hyperlink" Target="http://aut.ac.nz.libguides.com/computer/LaTeX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welcome@overleaf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556000"/>
            <a:ext cx="8432278" cy="1277938"/>
          </a:xfrm>
        </p:spPr>
        <p:txBody>
          <a:bodyPr>
            <a:normAutofit fontScale="90000"/>
          </a:bodyPr>
          <a:lstStyle/>
          <a:p>
            <a:r>
              <a:rPr lang="en-NZ" dirty="0"/>
              <a:t>COMP814 Text Mining LaTeX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4833938"/>
            <a:ext cx="8432278" cy="601662"/>
          </a:xfrm>
        </p:spPr>
        <p:txBody>
          <a:bodyPr>
            <a:normAutofit/>
          </a:bodyPr>
          <a:lstStyle/>
          <a:p>
            <a:r>
              <a:rPr lang="en-NZ" dirty="0"/>
              <a:t>Writing an Assignment in LaTeX</a:t>
            </a:r>
          </a:p>
        </p:txBody>
      </p:sp>
    </p:spTree>
    <p:extLst>
      <p:ext uri="{BB962C8B-B14F-4D97-AF65-F5344CB8AC3E}">
        <p14:creationId xmlns:p14="http://schemas.microsoft.com/office/powerpoint/2010/main" val="311616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Introducing LaTeX commands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460500" y="874476"/>
            <a:ext cx="10731500" cy="5853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5822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5822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5822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5822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5822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3000" dirty="0"/>
              <a:t>LaTeX (pronounced </a:t>
            </a:r>
            <a:r>
              <a:rPr lang="en-NZ" sz="3000" i="1" dirty="0"/>
              <a:t>Lay-tech</a:t>
            </a:r>
            <a:r>
              <a:rPr lang="en-NZ" sz="3000" dirty="0"/>
              <a:t>) is a document </a:t>
            </a:r>
            <a:r>
              <a:rPr lang="en-NZ" sz="3000" dirty="0" err="1"/>
              <a:t>markup</a:t>
            </a:r>
            <a:r>
              <a:rPr lang="en-NZ" sz="3000" dirty="0"/>
              <a:t> language. In contrast, Microsoft Word is a WYSIWYG (</a:t>
            </a:r>
            <a:r>
              <a:rPr lang="en-NZ" sz="3000" i="1" dirty="0"/>
              <a:t>what-you-see-is-what-you-get</a:t>
            </a:r>
            <a:r>
              <a:rPr lang="en-NZ" sz="3000" dirty="0"/>
              <a:t>) editor. In Word, you make text italic by highlighting it and pressing </a:t>
            </a:r>
            <a:r>
              <a:rPr lang="en-NZ" sz="3000" b="1" dirty="0"/>
              <a:t>Ctrl I</a:t>
            </a:r>
            <a:r>
              <a:rPr lang="en-NZ" sz="3000" dirty="0"/>
              <a:t> like this: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sz="3000" dirty="0"/>
              <a:t>In LaTeX, you </a:t>
            </a:r>
            <a:r>
              <a:rPr lang="en-NZ" sz="3000" b="1" dirty="0"/>
              <a:t>mark</a:t>
            </a:r>
            <a:r>
              <a:rPr lang="en-NZ" sz="3000" dirty="0"/>
              <a:t> your source text like this: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sz="3000" i="1" dirty="0"/>
          </a:p>
          <a:p>
            <a:pPr marL="0" indent="0">
              <a:buNone/>
            </a:pPr>
            <a:r>
              <a:rPr lang="en-NZ" sz="3000" i="1" dirty="0"/>
              <a:t>Overleaf </a:t>
            </a:r>
            <a:r>
              <a:rPr lang="en-NZ" sz="3000" b="1" dirty="0"/>
              <a:t>compiles</a:t>
            </a:r>
            <a:r>
              <a:rPr lang="en-NZ" sz="3000" dirty="0"/>
              <a:t> your LaTeX source to typeset the document like this:</a:t>
            </a:r>
          </a:p>
          <a:p>
            <a:pPr marL="0" indent="0">
              <a:buNone/>
            </a:pPr>
            <a:endParaRPr lang="en-NZ" sz="3000" dirty="0"/>
          </a:p>
          <a:p>
            <a:pPr marL="0" indent="0">
              <a:buNone/>
            </a:pPr>
            <a:endParaRPr lang="en-NZ" sz="3000" dirty="0"/>
          </a:p>
          <a:p>
            <a:pPr marL="0" indent="0">
              <a:buNone/>
            </a:pPr>
            <a:r>
              <a:rPr lang="en-NZ" sz="3000" dirty="0"/>
              <a:t>This simple command structure   </a:t>
            </a:r>
            <a:r>
              <a:rPr lang="en-NZ" sz="3000" b="1" dirty="0">
                <a:solidFill>
                  <a:srgbClr val="FF0000"/>
                </a:solidFill>
              </a:rPr>
              <a:t>\</a:t>
            </a:r>
            <a:r>
              <a:rPr lang="en-NZ" sz="3000" b="1" dirty="0" err="1">
                <a:solidFill>
                  <a:srgbClr val="FF0000"/>
                </a:solidFill>
              </a:rPr>
              <a:t>commandName</a:t>
            </a:r>
            <a:r>
              <a:rPr lang="en-NZ" sz="3000" b="1" dirty="0">
                <a:solidFill>
                  <a:srgbClr val="FF0000"/>
                </a:solidFill>
              </a:rPr>
              <a:t>{   }</a:t>
            </a:r>
            <a:r>
              <a:rPr lang="en-NZ" sz="3000" i="1" dirty="0"/>
              <a:t>  </a:t>
            </a:r>
            <a:r>
              <a:rPr lang="en-NZ" sz="3000" dirty="0"/>
              <a:t>is used all throughout LaTeX. Since all commands have the same </a:t>
            </a:r>
            <a:r>
              <a:rPr lang="en-NZ" sz="3000" i="1" dirty="0"/>
              <a:t>shape</a:t>
            </a:r>
            <a:r>
              <a:rPr lang="en-NZ" sz="3000" dirty="0"/>
              <a:t>, they are easier to remember.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89AE7-5148-40E9-9E21-05C222BB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204" y="2073412"/>
            <a:ext cx="4305826" cy="544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76908-29F9-46E4-9303-BC050D7B1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514" y="4784665"/>
            <a:ext cx="5694357" cy="63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06B54E-1280-4059-9DC0-68FE14FB1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203" y="3359196"/>
            <a:ext cx="8875715" cy="6032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08978" y="2178756"/>
            <a:ext cx="1535289" cy="293511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3195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30664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Text with Bold and </a:t>
            </a:r>
            <a:r>
              <a:rPr lang="en-NZ" i="1" dirty="0"/>
              <a:t>Italic</a:t>
            </a:r>
            <a:r>
              <a:rPr lang="en-NZ" dirty="0"/>
              <a:t> fonts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DACC-93A2-4BB5-B90A-F9944B99F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18" y="1000120"/>
            <a:ext cx="8010525" cy="4714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BB51D-F33F-4BCA-8985-624ACEAB8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948" y="1726923"/>
            <a:ext cx="4726052" cy="2450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7E5D4D-856F-4A9B-9D10-D5D107E74A1E}"/>
              </a:ext>
            </a:extLst>
          </p:cNvPr>
          <p:cNvSpPr txBox="1"/>
          <p:nvPr/>
        </p:nvSpPr>
        <p:spPr>
          <a:xfrm>
            <a:off x="1647974" y="5714995"/>
            <a:ext cx="10328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latin typeface="Calibri" panose="020F0502020204030204" pitchFamily="34" charset="0"/>
                <a:cs typeface="Calibri" panose="020F0502020204030204" pitchFamily="34" charset="0"/>
              </a:rPr>
              <a:t>Type this sentence then click </a:t>
            </a:r>
            <a:r>
              <a:rPr lang="en-NZ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Recompile</a:t>
            </a:r>
            <a:r>
              <a:rPr lang="en-NZ" sz="2800" dirty="0">
                <a:latin typeface="Calibri" panose="020F0502020204030204" pitchFamily="34" charset="0"/>
                <a:cs typeface="Calibri" panose="020F0502020204030204" pitchFamily="34" charset="0"/>
              </a:rPr>
              <a:t> to see the result in your document on the right-hand side.</a:t>
            </a:r>
          </a:p>
        </p:txBody>
      </p:sp>
      <p:sp>
        <p:nvSpPr>
          <p:cNvPr id="9" name="Left Arrow 5">
            <a:extLst>
              <a:ext uri="{FF2B5EF4-FFF2-40B4-BE49-F238E27FC236}">
                <a16:creationId xmlns:a16="http://schemas.microsoft.com/office/drawing/2014/main" id="{36F087D0-24E9-43DB-A5BF-5D36F00E7817}"/>
              </a:ext>
            </a:extLst>
          </p:cNvPr>
          <p:cNvSpPr/>
          <p:nvPr/>
        </p:nvSpPr>
        <p:spPr>
          <a:xfrm rot="5400000">
            <a:off x="4416622" y="5043001"/>
            <a:ext cx="1010189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Left Arrow 5">
            <a:extLst>
              <a:ext uri="{FF2B5EF4-FFF2-40B4-BE49-F238E27FC236}">
                <a16:creationId xmlns:a16="http://schemas.microsoft.com/office/drawing/2014/main" id="{E50CD442-0073-406D-B735-2A617B63B4D2}"/>
              </a:ext>
            </a:extLst>
          </p:cNvPr>
          <p:cNvSpPr/>
          <p:nvPr/>
        </p:nvSpPr>
        <p:spPr>
          <a:xfrm rot="16200000">
            <a:off x="10772355" y="1314909"/>
            <a:ext cx="1010189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96BC3-C60F-460D-BCF0-CF8FBBCE5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677" y="763552"/>
            <a:ext cx="1882675" cy="4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8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ED2AB5-4A1E-4BC3-8B1D-4502BD01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256" y="2652281"/>
            <a:ext cx="7134225" cy="904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What happens if I make a mistake?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437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i="1" dirty="0"/>
              <a:t>Overleaf</a:t>
            </a:r>
            <a:r>
              <a:rPr lang="en-NZ" dirty="0"/>
              <a:t> will try to tell you what is wrong if you make a mistake:</a:t>
            </a:r>
          </a:p>
          <a:p>
            <a:pPr marL="0" indent="0">
              <a:buNone/>
            </a:pPr>
            <a:endParaRPr lang="en-NZ" dirty="0"/>
          </a:p>
          <a:p>
            <a:r>
              <a:rPr lang="sv-SE" dirty="0"/>
              <a:t>Try this. Remove the end bracket </a:t>
            </a:r>
            <a:r>
              <a:rPr lang="sv-SE" b="1" dirty="0">
                <a:solidFill>
                  <a:srgbClr val="FF0000"/>
                </a:solidFill>
              </a:rPr>
              <a:t>}</a:t>
            </a:r>
            <a:r>
              <a:rPr lang="sv-SE" b="1" dirty="0"/>
              <a:t> </a:t>
            </a:r>
            <a:r>
              <a:rPr lang="sv-SE" dirty="0"/>
              <a:t>from the command:</a:t>
            </a:r>
          </a:p>
          <a:p>
            <a:pPr marL="0" indent="0">
              <a:buNone/>
            </a:pPr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Hover over the symbol     in the left-hand border: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48661-B82E-4C34-9789-1CB059D91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344" y="4136175"/>
            <a:ext cx="365710" cy="304800"/>
          </a:xfrm>
          <a:prstGeom prst="rect">
            <a:avLst/>
          </a:prstGeom>
        </p:spPr>
      </p:pic>
      <p:sp>
        <p:nvSpPr>
          <p:cNvPr id="15" name="Left Arrow 5">
            <a:extLst>
              <a:ext uri="{FF2B5EF4-FFF2-40B4-BE49-F238E27FC236}">
                <a16:creationId xmlns:a16="http://schemas.microsoft.com/office/drawing/2014/main" id="{CE63A0A5-A09F-4A21-89E5-A4F0E52CFC69}"/>
              </a:ext>
            </a:extLst>
          </p:cNvPr>
          <p:cNvSpPr/>
          <p:nvPr/>
        </p:nvSpPr>
        <p:spPr>
          <a:xfrm>
            <a:off x="6631675" y="3119879"/>
            <a:ext cx="666045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ia Core Book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C5C82-4899-4048-AD31-978998B0E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4662768"/>
            <a:ext cx="80391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6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D2DD90-9A0B-4DE6-8FA1-299E4B1C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9" y="1775002"/>
            <a:ext cx="7810500" cy="1543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Combining LaTeX commands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4"/>
            <a:ext cx="10515600" cy="504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We can combine LaTeX commands together for extra effects:</a:t>
            </a:r>
          </a:p>
        </p:txBody>
      </p:sp>
      <p:sp>
        <p:nvSpPr>
          <p:cNvPr id="7" name="Left Arrow 5">
            <a:extLst>
              <a:ext uri="{FF2B5EF4-FFF2-40B4-BE49-F238E27FC236}">
                <a16:creationId xmlns:a16="http://schemas.microsoft.com/office/drawing/2014/main" id="{42D80501-AEDF-4E2E-8273-2DE59E4B431D}"/>
              </a:ext>
            </a:extLst>
          </p:cNvPr>
          <p:cNvSpPr/>
          <p:nvPr/>
        </p:nvSpPr>
        <p:spPr>
          <a:xfrm rot="5400000">
            <a:off x="4676976" y="3442620"/>
            <a:ext cx="666045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ia Core Book"/>
              <a:ea typeface="+mn-ea"/>
              <a:cs typeface="+mn-cs"/>
            </a:endParaRPr>
          </a:p>
        </p:txBody>
      </p:sp>
      <p:sp>
        <p:nvSpPr>
          <p:cNvPr id="8" name="Left Arrow 5">
            <a:extLst>
              <a:ext uri="{FF2B5EF4-FFF2-40B4-BE49-F238E27FC236}">
                <a16:creationId xmlns:a16="http://schemas.microsoft.com/office/drawing/2014/main" id="{42D80501-AEDF-4E2E-8273-2DE59E4B431D}"/>
              </a:ext>
            </a:extLst>
          </p:cNvPr>
          <p:cNvSpPr/>
          <p:nvPr/>
        </p:nvSpPr>
        <p:spPr>
          <a:xfrm rot="5400000">
            <a:off x="5762977" y="3442620"/>
            <a:ext cx="666045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ia Core Book"/>
              <a:ea typeface="+mn-ea"/>
              <a:cs typeface="+mn-cs"/>
            </a:endParaRPr>
          </a:p>
        </p:txBody>
      </p:sp>
      <p:sp>
        <p:nvSpPr>
          <p:cNvPr id="9" name="Left Arrow 5">
            <a:extLst>
              <a:ext uri="{FF2B5EF4-FFF2-40B4-BE49-F238E27FC236}">
                <a16:creationId xmlns:a16="http://schemas.microsoft.com/office/drawing/2014/main" id="{42D80501-AEDF-4E2E-8273-2DE59E4B431D}"/>
              </a:ext>
            </a:extLst>
          </p:cNvPr>
          <p:cNvSpPr/>
          <p:nvPr/>
        </p:nvSpPr>
        <p:spPr>
          <a:xfrm rot="5400000">
            <a:off x="9330441" y="3442620"/>
            <a:ext cx="666045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ia Core Book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F34D8-975B-4AA9-AD75-9A4ED8896820}"/>
              </a:ext>
            </a:extLst>
          </p:cNvPr>
          <p:cNvSpPr txBox="1"/>
          <p:nvPr/>
        </p:nvSpPr>
        <p:spPr>
          <a:xfrm>
            <a:off x="8527984" y="3952691"/>
            <a:ext cx="2348564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ia Core Book"/>
                <a:ea typeface="+mn-ea"/>
                <a:cs typeface="+mn-cs"/>
              </a:rPr>
              <a:t>Don’t forget to balance your brackets !!!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64F1CC-2B5D-4B40-B7EE-B1D9A2B0E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017" y="4599022"/>
            <a:ext cx="4143375" cy="21812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Left Arrow 5">
            <a:extLst>
              <a:ext uri="{FF2B5EF4-FFF2-40B4-BE49-F238E27FC236}">
                <a16:creationId xmlns:a16="http://schemas.microsoft.com/office/drawing/2014/main" id="{0971B52A-22E8-4512-B0C8-12E0A064FD22}"/>
              </a:ext>
            </a:extLst>
          </p:cNvPr>
          <p:cNvSpPr/>
          <p:nvPr/>
        </p:nvSpPr>
        <p:spPr>
          <a:xfrm>
            <a:off x="6644925" y="6454481"/>
            <a:ext cx="666045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ia Core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527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A simple observation about LaTeX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821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The creator of LaTeX, Professor Donald Knuth is a LaTeX</a:t>
            </a:r>
            <a:br>
              <a:rPr lang="en-NZ" dirty="0"/>
            </a:br>
            <a:r>
              <a:rPr lang="en-NZ" dirty="0"/>
              <a:t>expert… You and I are not…  </a:t>
            </a:r>
            <a:r>
              <a:rPr lang="en-NZ" i="1" dirty="0"/>
              <a:t>not yet</a:t>
            </a:r>
            <a:r>
              <a:rPr lang="en-NZ" dirty="0"/>
              <a:t>…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sv-SE" dirty="0"/>
              <a:t>That is why we did not </a:t>
            </a:r>
            <a:r>
              <a:rPr lang="sv-SE" u="sng" dirty="0"/>
              <a:t>really</a:t>
            </a:r>
            <a:r>
              <a:rPr lang="sv-SE" dirty="0"/>
              <a:t> start with a blank document.</a:t>
            </a:r>
            <a:br>
              <a:rPr lang="sv-SE" dirty="0"/>
            </a:br>
            <a:r>
              <a:rPr lang="sv-SE" dirty="0"/>
              <a:t>At the top of</a:t>
            </a:r>
            <a:r>
              <a:rPr lang="sv-SE" i="1" dirty="0"/>
              <a:t> </a:t>
            </a:r>
            <a:r>
              <a:rPr lang="sv-SE" dirty="0"/>
              <a:t>the page it says it wants to use a LaTeX </a:t>
            </a:r>
            <a:br>
              <a:rPr lang="sv-SE" dirty="0"/>
            </a:br>
            <a:r>
              <a:rPr lang="sv-SE" i="1" dirty="0"/>
              <a:t>package</a:t>
            </a:r>
            <a:r>
              <a:rPr lang="sv-SE" dirty="0"/>
              <a:t>: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i="1" dirty="0"/>
              <a:t>Packages</a:t>
            </a:r>
            <a:r>
              <a:rPr lang="sv-SE" dirty="0"/>
              <a:t> are collections of useful commands you can add to your documents. This </a:t>
            </a:r>
            <a:r>
              <a:rPr lang="sv-SE" b="1" dirty="0"/>
              <a:t>inputenc</a:t>
            </a:r>
            <a:r>
              <a:rPr lang="sv-SE" dirty="0"/>
              <a:t> package helps LaTeX create all sorts of font characters when it is formatting documents.</a:t>
            </a:r>
          </a:p>
          <a:p>
            <a:pPr marL="0" indent="0">
              <a:buNone/>
            </a:pPr>
            <a:endParaRPr lang="en-NZ" dirty="0"/>
          </a:p>
        </p:txBody>
      </p:sp>
      <p:sp>
        <p:nvSpPr>
          <p:cNvPr id="4" name="AutoShape 4" descr="Image result for Dr Alan Litchfiel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ia Core Book"/>
              <a:ea typeface="+mn-ea"/>
              <a:cs typeface="+mn-cs"/>
            </a:endParaRPr>
          </a:p>
        </p:txBody>
      </p:sp>
      <p:sp>
        <p:nvSpPr>
          <p:cNvPr id="5" name="AutoShape 6" descr="Image result for Dr Alan Litchfield"/>
          <p:cNvSpPr>
            <a:spLocks noChangeAspect="1" noChangeArrowheads="1"/>
          </p:cNvSpPr>
          <p:nvPr/>
        </p:nvSpPr>
        <p:spPr bwMode="auto">
          <a:xfrm>
            <a:off x="2418997" y="235602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ia Core Book"/>
              <a:ea typeface="+mn-ea"/>
              <a:cs typeface="+mn-cs"/>
            </a:endParaRPr>
          </a:p>
        </p:txBody>
      </p:sp>
      <p:sp>
        <p:nvSpPr>
          <p:cNvPr id="6" name="AutoShape 14" descr="data:image/jpeg;base64,/9j/4AAQSkZJRgABAQAAAQABAAD/2wCEAAkGBxMSEBUTEhMVFRAVFxUQEBAPFw8PDxUVFRUWFhURFRUYHSggGBolGxUVITEhJSkrLi4uFx8zODMtNygtLisBCgoKDg0OGxAQGi0dHR0tLS0tLS0tLS0tLS0tLS0tLS0tLS0tLS0tLS0tLS0tLS0tLS0tLS0tLS0tLS0tLS0tLf/AABEIALcBEwMBIgACEQEDEQH/xAAbAAABBQEBAAAAAAAAAAAAAAAEAAECAwUGB//EADoQAAEDAwIDBQYFAwQDAQAAAAEAAgMEESEFMRJBUQYTYXGBFCKRobHRFTJCweEzUvAWI5LxNGJyB//EABkBAAMBAQEAAAAAAAAAAAAAAAABAgMEBf/EACMRAAICAgICAwEBAQAAAAAAAAABAhEDEiExE0EEIlEUYTL/2gAMAwEAAhEDEQA/AOLZEroold3eFfFGoUh0B1Lcqt0dmlEytuSq6kWaocuSq4M2KLKsLMomGNFUdJxutm3XdG4akKDTzI4DPieS6plCGNyRfbfKbTKQt228d/RESs9625O+cfyubJJyN8cUX0MHM7fFaIObclVFYBWRfNc7R2x4Cg87AK9pv/llRFdEMCSiaE2pFOAkQrUQspeOiD1LT2zMsbcXXPwNuXkjiqyUnH8E0muTyDtVTFjntcCHgFzhuNg0PHgbBcc2Re4dsdB9rgPBidnvRH+7rGfA/X1Xh1UyzrWsRhwOMjw5Lu+PNSjR5nyMbjIJinsi45rrHbIrmSroOajYBWrpmrvjO+FzkVQimS3SlFSVMabXR6Rp2tteMnK1WPB2XlcNQWm4K6DS9fIw5cOX4rXMTaOS+zuApALPotRa8brRabrikmuzVCDVMRp2BXWQmMoDFNrFZZSaFVhRARqXdq1oUw1S2OgYxKDokZwqJYobHQD3SSL4E6LCjzvhRDm2BVdOQThWznHmvYbOYGa1UVrbkBEsGUPKbvWSfJbRfp9EX/dbdKBHgfclV6bYN2sPmUe2Ro5KbsCxsziMYvzt9EoY8i++6YTX8fD7q2LqpkjfEgku6bqyA58fkqmFWN3WdHUGxORTNsIWMbI1uAqSBsdrbJipFQJVUFlRVbyrLqEgSaHZUXLzX/8ARuzg7z2iMYky8DbjAyfX636r0d5WfqtOJYXM5/mHmFkpPHK0Z5oqUaPApGWNioArQ1qAsme08ifXxWevVTtWeU0WNkV7JkInDkxGpHUIhkqxmyK9kyYjoaPUXMO66vSu0INg4rzxlQiI57bFY5MMZlxm0exUdY12xRfGF5PRa65nNaH+q3dVxP4kk+Dbyo9JDwph4XmY7Vu6qY7WO6pfyzDyo9Ma8dVaHjqvL/8AVzuqcdr3dUv5Zj8sT1DjCYvC8wPbB/VRPbB6n+SY/LE9PukvLf8AWcqSP48geaJzdBrb2eIW/Ta4x9gcLmzpnukgoLgcF6UopnOpUehxSg5BQ8WXLjYNRkZi59Vu6HqnG8NIJcTYWWLxtI2UrZ11M6wtf7q+EdTk/DmUGHMDhd1nbDB4Tfle1lZJps/E0sc2wyb8QJ5W8/FKCsucJR7NCBt9j6lHs3t81gx1j4iRM0tuSGHrcH7BaunanDL/AE3tLv7b2f8A8TlLJEvDJWaEauAVRwVE1PTbqsqOizRjCNjWB+IuHLHgEVT6mHbGx8U0h7o2CFS4KQm/7UHuTaZSaIgqEycHKm4JDAJeaCfLa60agLA1F1isZqxSOI7c6WC8SNxcHiHjfl81xEsJBXqXauLDTyI/wriamnC9H4zvGrPJyqpHPJI2alQjmWWzRFkUg5MkkBYJFMTKiyVkAE+0FP7QULZJABXtBS9oKFSQAX7QUvaChE6ACvaCl35QqSACe/PVJDJICjec8i/RFMDWhtxugxk+ZRlXuAtnFMx2aFV0jXn3RZanZHSCKgE7BriPP/q6E09mR8V0HZaa9YG8rO+i58kaTo6fjy+6N6OibIbEYtlX0jyLNJ/Li/lj+VdRYB8bqjT2OMpLvylxLeQsBYfT5rliz0cq4NDUaVrm2eARkm+VwHaDsoWkyQ3HO2fiF6HUOwqhGHBPyNMyWJOPJ5ZQ65WxPbHxuJJDQ2X/AHBnnc5t5LtKKV4/qd24b8THOjHq1wP1RNZoI4w8Wwb9fh0UKrSeNtj546qnJP0KMGuLCoq6I44Hkf3N4OH097Pog66Zgy2ZzLbtnD2N9HuFvmsTVNHlHCWB0lrk8XvHcHLeinQ0ErIw4lwdfDbnjAsMjpm+Cr1VWK3tqdBp2tuFmvsR+l1wQfEOGCtpmoA4BuuOFCX5MYud3x/7ZNuZI38jdSdUGkLHSDiic7g48NkYSN3AYcMHa22ylxvo121/6O3ZUBNLVCy4+r7WU4B4JgTtYhzT8wg4e0Dn/lfF5OkjafgSp8bG8sf07KSo8Vk6n7zbjlgrLE1Q4EgNcOrXhw+ShS15uWO3O4OAscmNpWT5LF2imDowPh5hchMFt6rJc2BuAsl7Mrr+PHWNHDldsFfALLNmgutqoFghI47rqMjFlp7IdzFuzxLIqN1MkCYOkSpht1I05UlFN0rq4UxUvYyigKLpXV3shUHU5RQELp7qQpymMBRQDJXUjTuTdyUUAySXcu6JIoDfo23ePDKtlN3nwS00fmd6KMYufMrYwNaibYX6BbOi0hY4TXyLG3Uc7HyusYHhjJ6qFPqHdx+848JvgH5Bc802uDXG1GSZ6XTOaY238rppntDm25Xt6H+FhdkKvvWXGeE2LTzsNx42stKsNpB0yRfzz9Vx006PWk1NJoMmffx+nmrKI3KDvi6KoVMuWNcGoGAjZBSR8Jty+RR0ZwpcF00VrZjzQ+Xk7dDGnLjgeuV0PsqpnZwjJbbxwr2BQM9kLmxkAjiP5b7A+SDotFdLI189i1guG7gyG4vboB8eI9AtdnAcEjO1vujYQAPojZi8ds867faazii2ALgzIvuRfPkD8ENXCeJhIa4sGM2DbdeFvLHMrqe0DbyNFsC5/ZCzPIFjt8FUZ8GUsf2ZxTKriBe+Nlg4AODQ2QX5g9dlZJXNiIcbl3Qkvx/d72fmFr1EbLEYzewIHPog59MLn2AbwgNbnJ5nA/noq2i2YTTigOWoB4XWPC8lrXWNi6xPD4GwPhg5KgGZRctB3Qa297EvseVxZvy4v+ShEzKtNLow59gNaFTEzCKrRlQDMLZMzaAKrZYMxyt6vwFgP3TmxRROnGVoMbhB0rcrRaFJZANUy1OBlWlqLKoo4VW5guieFQ4MosdCZGFUWDiRjGKtsfvJpkNEXRiygyMIuSNVxxosKId2OiSv7tOiwolTM4YSet1CkZn/ADyV9UeGNo8lKmADS47fZU3SsxSthFUPdDb26rmq6e7rcm+6PTmtkyXysCoFnu8ysccm20dE8aikb/YztGKWQtk/putn+0jn5fZd1UavHNI0RuDrNJdwkHci30Xj7WXcB1IXXdnYu6lvyIsfXP7KcuNXsbYcrpRPQb+6jaZ1gFnQPuxFwE2XLR12ascyIbMsdkllXV6iGDx2AGST0ATRomaddqQYPFZE4kNpZP6Y3YM26OPVSoqZ73ccgsN2sOfUrZG1lQ0zMp9dgk9wOBcM2vnC06eYOFwVlapo7HtuPdd+Zrm4IPVctPq9RCS0xl1v1R+80+NtwnpfQnOmdVrLLuaQdrkjrjZUupQW+B5HkFx7dTqJnjHA0db3XWaW88ABN7YupcWhJqTM+fTmB1yDfcZQk7w13ECbjIaSAMdbC5+K2dSAIXnev6m9s5aNmgfE5+yUE5M581JGzVzue4ucbucbknmowtwsKDV77rVhrW8O63pnLZRUZcpvZhVtfdyKerTIMHVdlhkLb1g5WSGqpMSRdSNWg1qHpGI4Mwk2WlwVMblWWU441Pu0rLopIVbRlEuYqmMyiymixgwmhZlXNjwngjyiyGhpQlExTmYVOKPCLCistTKTxlJKyaKq9hc4AA2HwVcstgG8rW9eakZyg6gbnkfkUnkcuGWsSg7LY3YWbqLLPv1yjKV2PVNXxcTbjcZ+4RB6yHNbRM2L8wXXUzCWEjcNa71BNx8lx7V3PZd/eNJ57OHQ3P3WmbqyPj8yo19Drw5g+C6GlOFwEZNPUuZ+h3vM9eX1+C7XTqgEA3XNOPs6oP0aYjus80hbKXkEnZnh1WpA8KbwHHyUp0bmU/WQz892j/3a5o9CcFEU+uxH9bfK4KPlbdu3mDlYlXo9LJlzA139zPcPyVKg6Nc1bHizXDyGVl1VG03znoViVOjSs/8AHnu0fplyfQ7/ADWXVTVrcFlx1DsfMKlH8Ym17NUsDSVoaVUe6QdwSP3/AHXKQzTOI42kf/NnXXSU9I9jC5wtxZtzGABdKSJjKxavWgA5XI1dO113cyrdaqyXcIPgqI/ypwjXJzZ526Mx2m80O5jxsteSWyi0gha8nMZtPWFpytKPUgVRJStKAmpSNkwsfUZuIoZoUQOqmTZSy0aFIxGEYWRDW2RX4gLIaK2QdEFYgI9QCsbXtSpl7IJdsq2bqJq2lOyZqCm1QW0YVlOFU2Ztt1bDIOqRHseYhXR2sgpZBdFMdhIZB1rpKslOqJ5Mx7r+apvyT9407Gx5g+6fUFQlmaNyL9BkqUim0RhNnFEhyAe6zhfn8uiKjcqaFFglbT2PENjv4H7J9Or3QvD2Gzh1y0jmHDmEcsyqpSDduQdrZI/haQnfDM5wp7I6nVatlRFFKC0SEWewOaXNd5b2uPmFq9nK+7QDvsvPWMI3B65uFqaRXuZJbrnxSlj+vBUc325PV6WpvzWrA4WXnMet8OfiOa6PQ9bbIMHIXO4NHZHIjqOE+iGmp7/puroagEKffX2SRrwzHqqS+OFwHgPssqppSTa5sujqJ/FZE82c/wAp2KUUD6bTDvWi2Bn4IjtLqDWRn4BAMrwwud0FguO1rWxLIWl23w8kKLbMZzUEDOk4n3RwOFmU2Sj3uwtmcN3yUVBVY2SkcmJwrIId4UnSXCiUx2TAEm3Uo4uLChLujdPGVlLs1j0Dv0wpfhxsuiAFlIMCXkYaI5f2ByrkpHBdeyAJ30rSmsgOBxzYXpiX+K680beipdp7eie6FqzmO8eOqk2qeul/DWnkofhQRvENWc6atytbqTltyaMCqPwcJ7IOTK/EnJ0Y7ScpJ2idiMliPeAI8cqDY2/pFvJJrrp2kBZnR2DVTbn0KeGTb4FRmd711FzbG/I7q/Rn7DQSroxbzQkcuFOSbhbfnsFNXwabJKydV75DALu3v0A3J8FFunnPDlwzxdSr9E3v+p258Oi62LTw0Dqf8sntq6BY9ls+2YFExsrcizxgqD4nwu44/UdVo1FH3UoeNnYcOXmi6mMWuhy5KULX+i0/tc21n3B8UW7tSzk4eObLkqqh4ySMIF2nvCWsQ8k0d8e0LHC1/wCVmalrrWtNjnkFw1RMWYG6AllLtz9k1jQn8h9GxX645wLWnfcjb0WLcqKmFolRzyk32TjkI2JHkjYa6S4FyeWUEAjdNiu6/JufXkqaVEGonk2TN3TyKAKioybKZCrlQAI7daemMuVmgZWzpTVlNm8UaBana1TJVjFnsPUiwKTrqxilYJqRLiUXTFyvLQocCG0CiyLXKYcnaxSbGkmgaY/HhQVhjUQ1N0LkCkGSmRZYkjYjxP8ATkmlPJnKrU2OWrNiiRuCpwOu3PkVZI1DwGziPVPtE9MIY2xt8EJqE+bDlhFvdjw38llSEk55pwXsmb9HV9j4w4Endpsuz47t/wA3XnGgV3dSA/pPuu/Yrv45A4eB2UZVTOnBK40U6n+XysVTJJdquqGksIO9liSTkYJ+N1C5Neg0tFlj6tVcLbDdWVWo2b4rl6+pLja+Tv8AZaRiY5JpdA0snE4n4KDwpsarHx3WtHJZQ0KQTlhTAJgyxq2aRobGBzOXeZ5LKp47uA5blSklLXWPJKT9Al7NmIpicrNhrbK9lUCpALCqnTslCqmckCK2BbmmR4WNCF0enss1YTZ0RRaWqQCnZWBqysqiDQkVc1il3apMTQOo3V7o1Du0rATVNpUmsUgxCYmhi5ME7mqKGxjJkxKSAONemBTlQK6SCy6HP5h8FaCq5dwU0Jj1LvcPoEM6K58sBXzfpHVwTxjPqVS4RL5YIybP1K29P1+SAgH34zsD+YeR+6zIw2OUFw903uBj0PgmmIcHcPIktG9h0+CriSEm4vg7SHtBDJs6x/tfg/yhauRhN/obLibqYqHDmfK5UeNLo0Wd1yaOqVQ2CyQOae5KmGq0jKUrE0K5qjGFcGJiQzQp90DuP2TgJ53WafHAUWUV0o3PorqyEGzuex/ZQgbZqMYL2B54UOX2spL60Z/s4TGFbf4UbXQM9OWmytSTJcWgLiIVrH3VUpU4QhhEKY6y16XU2gWWJKMIcsKz0Ui3PU62PUWnmiW1beq4kcQ5qYneOal4QWU7yOdvVWCQLhY9QeOavZrDgp8TQ90dk5yZcqzXCiGa4FDxsrZHSgqxhXOt1oFGU+rN6paNBsjVmVRCHdqDTzTmqb1SpjJkJKr2gdUkUwOQaVEpJLqMxrqEuydJUhPog45Z5/sro0kkMENUxcTD4ZCzI38JTpJxFPsukYLXHwVVvBJJaIzE1uUTExJJADF4F8/LOPFQ74u8AkkpGFRBVVLrut0TJKV2V6CALAK6+B5pJLNmiOo0qTij8RhPPSNcdkyS5rpmj6AKnSGG5WK+DhdZOkuiDbM2qK5d1AJJLSPRlLsdKyZJUSLhCbuwkkgBjCFEwJJIAiYT1TWcOaSSKsdj988c0/tr+qSSVINmP+IP6pJJJUh7M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ia Core Book"/>
              <a:ea typeface="+mn-ea"/>
              <a:cs typeface="+mn-cs"/>
            </a:endParaRPr>
          </a:p>
        </p:txBody>
      </p:sp>
      <p:sp>
        <p:nvSpPr>
          <p:cNvPr id="13" name="AutoShape 4" descr="Image result for Donald Knuth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ia Core Book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134" y="952164"/>
            <a:ext cx="1718731" cy="1995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5479C-173F-4F06-A3AB-38EA23A82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774" y="3654023"/>
            <a:ext cx="8076451" cy="8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78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69868" y="1873955"/>
            <a:ext cx="4237844" cy="657852"/>
          </a:xfrm>
        </p:spPr>
        <p:txBody>
          <a:bodyPr>
            <a:normAutofit/>
          </a:bodyPr>
          <a:lstStyle/>
          <a:p>
            <a:r>
              <a:rPr lang="en-NZ" dirty="0"/>
              <a:t>LaTeX Packages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869868" y="2806862"/>
            <a:ext cx="5118932" cy="2476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Z" dirty="0"/>
              <a:t>The LaTeX </a:t>
            </a:r>
            <a:r>
              <a:rPr lang="en-NZ" i="1" dirty="0"/>
              <a:t>Package</a:t>
            </a:r>
            <a:r>
              <a:rPr lang="en-NZ" dirty="0"/>
              <a:t> is a powerful concept</a:t>
            </a:r>
          </a:p>
        </p:txBody>
      </p:sp>
    </p:spTree>
    <p:extLst>
      <p:ext uri="{BB962C8B-B14F-4D97-AF65-F5344CB8AC3E}">
        <p14:creationId xmlns:p14="http://schemas.microsoft.com/office/powerpoint/2010/main" val="40533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There are hundreds of great, free LaTeX packages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821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LaTeX is great for equations! The American Mathematical Society </a:t>
            </a:r>
            <a:r>
              <a:rPr lang="sv-SE" b="1" i="1" dirty="0"/>
              <a:t>amsmath </a:t>
            </a:r>
            <a:r>
              <a:rPr lang="sv-SE" dirty="0"/>
              <a:t>package enables you to layout elegent equations, sets, tuples, algorithms and functions.</a:t>
            </a:r>
          </a:p>
          <a:p>
            <a:pPr marL="0" indent="0">
              <a:buNone/>
            </a:pPr>
            <a:r>
              <a:rPr lang="sv-SE" dirty="0"/>
              <a:t>Writing equations is covered in another course, but here is a taste of what LaTeX mathematics looks like:</a:t>
            </a:r>
          </a:p>
          <a:p>
            <a:pPr marL="0" indent="0">
              <a:buNone/>
            </a:pPr>
            <a:endParaRPr lang="en-NZ" dirty="0"/>
          </a:p>
        </p:txBody>
      </p:sp>
      <p:sp>
        <p:nvSpPr>
          <p:cNvPr id="4" name="AutoShape 4" descr="Image result for Dr Alan Litchfiel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5" name="AutoShape 6" descr="Image result for Dr Alan Litchfield"/>
          <p:cNvSpPr>
            <a:spLocks noChangeAspect="1" noChangeArrowheads="1"/>
          </p:cNvSpPr>
          <p:nvPr/>
        </p:nvSpPr>
        <p:spPr bwMode="auto">
          <a:xfrm>
            <a:off x="2418997" y="235602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6" name="AutoShape 14" descr="data:image/jpeg;base64,/9j/4AAQSkZJRgABAQAAAQABAAD/2wCEAAkGBxMSEBUTEhMVFRAVFxUQEBAPFw8PDxUVFRUWFhURFRUYHSggGBolGxUVITEhJSkrLi4uFx8zODMtNygtLisBCgoKDg0OGxAQGi0dHR0tLS0tLS0tLS0tLS0tLS0tLS0tLS0tLS0tLS0tLS0tLS0tLS0tLS0tLS0tLS0tLS0tLf/AABEIALcBEwMBIgACEQEDEQH/xAAbAAABBQEBAAAAAAAAAAAAAAAEAAECAwUGB//EADoQAAEDAwIDBQYFAwQDAQAAAAEAAgMEESEFMRJBUQYTYXGBFCKRobHRFTJCweEzUvAWI5LxNGJyB//EABkBAAMBAQEAAAAAAAAAAAAAAAABAgMEBf/EACMRAAICAgICAwEBAQAAAAAAAAABAhEDEiExE0EEIlEUYTL/2gAMAwEAAhEDEQA/AOLZEroold3eFfFGoUh0B1Lcqt0dmlEytuSq6kWaocuSq4M2KLKsLMomGNFUdJxutm3XdG4akKDTzI4DPieS6plCGNyRfbfKbTKQt228d/RESs9625O+cfyubJJyN8cUX0MHM7fFaIObclVFYBWRfNc7R2x4Cg87AK9pv/llRFdEMCSiaE2pFOAkQrUQspeOiD1LT2zMsbcXXPwNuXkjiqyUnH8E0muTyDtVTFjntcCHgFzhuNg0PHgbBcc2Re4dsdB9rgPBidnvRH+7rGfA/X1Xh1UyzrWsRhwOMjw5Lu+PNSjR5nyMbjIJinsi45rrHbIrmSroOajYBWrpmrvjO+FzkVQimS3SlFSVMabXR6Rp2tteMnK1WPB2XlcNQWm4K6DS9fIw5cOX4rXMTaOS+zuApALPotRa8brRabrikmuzVCDVMRp2BXWQmMoDFNrFZZSaFVhRARqXdq1oUw1S2OgYxKDokZwqJYobHQD3SSL4E6LCjzvhRDm2BVdOQThWznHmvYbOYGa1UVrbkBEsGUPKbvWSfJbRfp9EX/dbdKBHgfclV6bYN2sPmUe2Ro5KbsCxsziMYvzt9EoY8i++6YTX8fD7q2LqpkjfEgku6bqyA58fkqmFWN3WdHUGxORTNsIWMbI1uAqSBsdrbJipFQJVUFlRVbyrLqEgSaHZUXLzX/8ARuzg7z2iMYky8DbjAyfX636r0d5WfqtOJYXM5/mHmFkpPHK0Z5oqUaPApGWNioArQ1qAsme08ifXxWevVTtWeU0WNkV7JkInDkxGpHUIhkqxmyK9kyYjoaPUXMO66vSu0INg4rzxlQiI57bFY5MMZlxm0exUdY12xRfGF5PRa65nNaH+q3dVxP4kk+Dbyo9JDwph4XmY7Vu6qY7WO6pfyzDyo9Ma8dVaHjqvL/8AVzuqcdr3dUv5Zj8sT1DjCYvC8wPbB/VRPbB6n+SY/LE9PukvLf8AWcqSP48geaJzdBrb2eIW/Ta4x9gcLmzpnukgoLgcF6UopnOpUehxSg5BQ8WXLjYNRkZi59Vu6HqnG8NIJcTYWWLxtI2UrZ11M6wtf7q+EdTk/DmUGHMDhd1nbDB4Tfle1lZJps/E0sc2wyb8QJ5W8/FKCsucJR7NCBt9j6lHs3t81gx1j4iRM0tuSGHrcH7BaunanDL/AE3tLv7b2f8A8TlLJEvDJWaEauAVRwVE1PTbqsqOizRjCNjWB+IuHLHgEVT6mHbGx8U0h7o2CFS4KQm/7UHuTaZSaIgqEycHKm4JDAJeaCfLa60agLA1F1isZqxSOI7c6WC8SNxcHiHjfl81xEsJBXqXauLDTyI/wriamnC9H4zvGrPJyqpHPJI2alQjmWWzRFkUg5MkkBYJFMTKiyVkAE+0FP7QULZJABXtBS9oKFSQAX7QUvaChE6ACvaCl35QqSACe/PVJDJICjec8i/RFMDWhtxugxk+ZRlXuAtnFMx2aFV0jXn3RZanZHSCKgE7BriPP/q6E09mR8V0HZaa9YG8rO+i58kaTo6fjy+6N6OibIbEYtlX0jyLNJ/Li/lj+VdRYB8bqjT2OMpLvylxLeQsBYfT5rliz0cq4NDUaVrm2eARkm+VwHaDsoWkyQ3HO2fiF6HUOwqhGHBPyNMyWJOPJ5ZQ65WxPbHxuJJDQ2X/AHBnnc5t5LtKKV4/qd24b8THOjHq1wP1RNZoI4w8Wwb9fh0UKrSeNtj546qnJP0KMGuLCoq6I44Hkf3N4OH097Pog66Zgy2ZzLbtnD2N9HuFvmsTVNHlHCWB0lrk8XvHcHLeinQ0ErIw4lwdfDbnjAsMjpm+Cr1VWK3tqdBp2tuFmvsR+l1wQfEOGCtpmoA4BuuOFCX5MYud3x/7ZNuZI38jdSdUGkLHSDiic7g48NkYSN3AYcMHa22ylxvo121/6O3ZUBNLVCy4+r7WU4B4JgTtYhzT8wg4e0Dn/lfF5OkjafgSp8bG8sf07KSo8Vk6n7zbjlgrLE1Q4EgNcOrXhw+ShS15uWO3O4OAscmNpWT5LF2imDowPh5hchMFt6rJc2BuAsl7Mrr+PHWNHDldsFfALLNmgutqoFghI47rqMjFlp7IdzFuzxLIqN1MkCYOkSpht1I05UlFN0rq4UxUvYyigKLpXV3shUHU5RQELp7qQpymMBRQDJXUjTuTdyUUAySXcu6JIoDfo23ePDKtlN3nwS00fmd6KMYufMrYwNaibYX6BbOi0hY4TXyLG3Uc7HyusYHhjJ6qFPqHdx+848JvgH5Bc802uDXG1GSZ6XTOaY238rppntDm25Xt6H+FhdkKvvWXGeE2LTzsNx42stKsNpB0yRfzz9Vx006PWk1NJoMmffx+nmrKI3KDvi6KoVMuWNcGoGAjZBSR8Jty+RR0ZwpcF00VrZjzQ+Xk7dDGnLjgeuV0PsqpnZwjJbbxwr2BQM9kLmxkAjiP5b7A+SDotFdLI189i1guG7gyG4vboB8eI9AtdnAcEjO1vujYQAPojZi8ds867faazii2ALgzIvuRfPkD8ENXCeJhIa4sGM2DbdeFvLHMrqe0DbyNFsC5/ZCzPIFjt8FUZ8GUsf2ZxTKriBe+Nlg4AODQ2QX5g9dlZJXNiIcbl3Qkvx/d72fmFr1EbLEYzewIHPog59MLn2AbwgNbnJ5nA/noq2i2YTTigOWoB4XWPC8lrXWNi6xPD4GwPhg5KgGZRctB3Qa297EvseVxZvy4v+ShEzKtNLow59gNaFTEzCKrRlQDMLZMzaAKrZYMxyt6vwFgP3TmxRROnGVoMbhB0rcrRaFJZANUy1OBlWlqLKoo4VW5guieFQ4MosdCZGFUWDiRjGKtsfvJpkNEXRiygyMIuSNVxxosKId2OiSv7tOiwolTM4YSet1CkZn/ADyV9UeGNo8lKmADS47fZU3SsxSthFUPdDb26rmq6e7rcm+6PTmtkyXysCoFnu8ysccm20dE8aikb/YztGKWQtk/putn+0jn5fZd1UavHNI0RuDrNJdwkHci30Xj7WXcB1IXXdnYu6lvyIsfXP7KcuNXsbYcrpRPQb+6jaZ1gFnQPuxFwE2XLR12ascyIbMsdkllXV6iGDx2AGST0ATRomaddqQYPFZE4kNpZP6Y3YM26OPVSoqZ73ccgsN2sOfUrZG1lQ0zMp9dgk9wOBcM2vnC06eYOFwVlapo7HtuPdd+Zrm4IPVctPq9RCS0xl1v1R+80+NtwnpfQnOmdVrLLuaQdrkjrjZUupQW+B5HkFx7dTqJnjHA0db3XWaW88ABN7YupcWhJqTM+fTmB1yDfcZQk7w13ECbjIaSAMdbC5+K2dSAIXnev6m9s5aNmgfE5+yUE5M581JGzVzue4ucbucbknmowtwsKDV77rVhrW8O63pnLZRUZcpvZhVtfdyKerTIMHVdlhkLb1g5WSGqpMSRdSNWg1qHpGI4Mwk2WlwVMblWWU441Pu0rLopIVbRlEuYqmMyiymixgwmhZlXNjwngjyiyGhpQlExTmYVOKPCLCistTKTxlJKyaKq9hc4AA2HwVcstgG8rW9eakZyg6gbnkfkUnkcuGWsSg7LY3YWbqLLPv1yjKV2PVNXxcTbjcZ+4RB6yHNbRM2L8wXXUzCWEjcNa71BNx8lx7V3PZd/eNJ57OHQ3P3WmbqyPj8yo19Drw5g+C6GlOFwEZNPUuZ+h3vM9eX1+C7XTqgEA3XNOPs6oP0aYjus80hbKXkEnZnh1WpA8KbwHHyUp0bmU/WQz892j/3a5o9CcFEU+uxH9bfK4KPlbdu3mDlYlXo9LJlzA139zPcPyVKg6Nc1bHizXDyGVl1VG03znoViVOjSs/8AHnu0fplyfQ7/ADWXVTVrcFlx1DsfMKlH8Ym17NUsDSVoaVUe6QdwSP3/AHXKQzTOI42kf/NnXXSU9I9jC5wtxZtzGABdKSJjKxavWgA5XI1dO113cyrdaqyXcIPgqI/ypwjXJzZ526Mx2m80O5jxsteSWyi0gha8nMZtPWFpytKPUgVRJStKAmpSNkwsfUZuIoZoUQOqmTZSy0aFIxGEYWRDW2RX4gLIaK2QdEFYgI9QCsbXtSpl7IJdsq2bqJq2lOyZqCm1QW0YVlOFU2Ztt1bDIOqRHseYhXR2sgpZBdFMdhIZB1rpKslOqJ5Mx7r+apvyT9407Gx5g+6fUFQlmaNyL9BkqUim0RhNnFEhyAe6zhfn8uiKjcqaFFglbT2PENjv4H7J9Or3QvD2Gzh1y0jmHDmEcsyqpSDduQdrZI/haQnfDM5wp7I6nVatlRFFKC0SEWewOaXNd5b2uPmFq9nK+7QDvsvPWMI3B65uFqaRXuZJbrnxSlj+vBUc325PV6WpvzWrA4WXnMet8OfiOa6PQ9bbIMHIXO4NHZHIjqOE+iGmp7/puroagEKffX2SRrwzHqqS+OFwHgPssqppSTa5sujqJ/FZE82c/wAp2KUUD6bTDvWi2Bn4IjtLqDWRn4BAMrwwud0FguO1rWxLIWl23w8kKLbMZzUEDOk4n3RwOFmU2Sj3uwtmcN3yUVBVY2SkcmJwrIId4UnSXCiUx2TAEm3Uo4uLChLujdPGVlLs1j0Dv0wpfhxsuiAFlIMCXkYaI5f2ByrkpHBdeyAJ30rSmsgOBxzYXpiX+K680beipdp7eie6FqzmO8eOqk2qeul/DWnkofhQRvENWc6atytbqTltyaMCqPwcJ7IOTK/EnJ0Y7ScpJ2idiMliPeAI8cqDY2/pFvJJrrp2kBZnR2DVTbn0KeGTb4FRmd711FzbG/I7q/Rn7DQSroxbzQkcuFOSbhbfnsFNXwabJKydV75DALu3v0A3J8FFunnPDlwzxdSr9E3v+p258Oi62LTw0Dqf8sntq6BY9ls+2YFExsrcizxgqD4nwu44/UdVo1FH3UoeNnYcOXmi6mMWuhy5KULX+i0/tc21n3B8UW7tSzk4eObLkqqh4ySMIF2nvCWsQ8k0d8e0LHC1/wCVmalrrWtNjnkFw1RMWYG6AllLtz9k1jQn8h9GxX645wLWnfcjb0WLcqKmFolRzyk32TjkI2JHkjYa6S4FyeWUEAjdNiu6/JufXkqaVEGonk2TN3TyKAKioybKZCrlQAI7daemMuVmgZWzpTVlNm8UaBana1TJVjFnsPUiwKTrqxilYJqRLiUXTFyvLQocCG0CiyLXKYcnaxSbGkmgaY/HhQVhjUQ1N0LkCkGSmRZYkjYjxP8ATkmlPJnKrU2OWrNiiRuCpwOu3PkVZI1DwGziPVPtE9MIY2xt8EJqE+bDlhFvdjw38llSEk55pwXsmb9HV9j4w4Endpsuz47t/wA3XnGgV3dSA/pPuu/Yrv45A4eB2UZVTOnBK40U6n+XysVTJJdquqGksIO9liSTkYJ+N1C5Neg0tFlj6tVcLbDdWVWo2b4rl6+pLja+Tv8AZaRiY5JpdA0snE4n4KDwpsarHx3WtHJZQ0KQTlhTAJgyxq2aRobGBzOXeZ5LKp47uA5blSklLXWPJKT9Al7NmIpicrNhrbK9lUCpALCqnTslCqmckCK2BbmmR4WNCF0enss1YTZ0RRaWqQCnZWBqysqiDQkVc1il3apMTQOo3V7o1Du0rATVNpUmsUgxCYmhi5ME7mqKGxjJkxKSAONemBTlQK6SCy6HP5h8FaCq5dwU0Jj1LvcPoEM6K58sBXzfpHVwTxjPqVS4RL5YIybP1K29P1+SAgH34zsD+YeR+6zIw2OUFw903uBj0PgmmIcHcPIktG9h0+CriSEm4vg7SHtBDJs6x/tfg/yhauRhN/obLibqYqHDmfK5UeNLo0Wd1yaOqVQ2CyQOae5KmGq0jKUrE0K5qjGFcGJiQzQp90DuP2TgJ53WafHAUWUV0o3PorqyEGzuex/ZQgbZqMYL2B54UOX2spL60Z/s4TGFbf4UbXQM9OWmytSTJcWgLiIVrH3VUpU4QhhEKY6y16XU2gWWJKMIcsKz0Ui3PU62PUWnmiW1beq4kcQ5qYneOal4QWU7yOdvVWCQLhY9QeOavZrDgp8TQ90dk5yZcqzXCiGa4FDxsrZHSgqxhXOt1oFGU+rN6paNBsjVmVRCHdqDTzTmqb1SpjJkJKr2gdUkUwOQaVEpJLqMxrqEuydJUhPog45Z5/sro0kkMENUxcTD4ZCzI38JTpJxFPsukYLXHwVVvBJJaIzE1uUTExJJADF4F8/LOPFQ74u8AkkpGFRBVVLrut0TJKV2V6CALAK6+B5pJLNmiOo0qTij8RhPPSNcdkyS5rpmj6AKnSGG5WK+DhdZOkuiDbM2qK5d1AJJLSPRlLsdKyZJUSLhCbuwkkgBjCFEwJJIAiYT1TWcOaSSKsdj988c0/tr+qSSVINmP+IP6pJJJUh7M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13" name="AutoShape 4" descr="Image result for Donald Knuth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C12A6E-5BB1-4F77-8B28-B4008D00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30" y="3117587"/>
            <a:ext cx="9145648" cy="1787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7E4D75-E420-4B61-98F6-60F8E9811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104" y="5315501"/>
            <a:ext cx="8473974" cy="1189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Bent Arrow 11"/>
          <p:cNvSpPr/>
          <p:nvPr/>
        </p:nvSpPr>
        <p:spPr>
          <a:xfrm rot="10800000" flipH="1">
            <a:off x="2319727" y="4904893"/>
            <a:ext cx="1185334" cy="1308506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4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69868" y="1646512"/>
            <a:ext cx="5322132" cy="1325563"/>
          </a:xfrm>
        </p:spPr>
        <p:txBody>
          <a:bodyPr>
            <a:normAutofit/>
          </a:bodyPr>
          <a:lstStyle/>
          <a:p>
            <a:r>
              <a:rPr lang="en-NZ" dirty="0"/>
              <a:t>Creating an IEEE conference paper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869868" y="2825318"/>
            <a:ext cx="5118932" cy="18554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NZ" dirty="0"/>
              <a:t>Your Assignment will be written as an IEEE Conference paper.</a:t>
            </a:r>
          </a:p>
        </p:txBody>
      </p:sp>
    </p:spTree>
    <p:extLst>
      <p:ext uri="{BB962C8B-B14F-4D97-AF65-F5344CB8AC3E}">
        <p14:creationId xmlns:p14="http://schemas.microsoft.com/office/powerpoint/2010/main" val="3167580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7315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This is where we create your A+ assignment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78" y="855176"/>
            <a:ext cx="6753577" cy="58706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613422" y="829819"/>
            <a:ext cx="3499556" cy="5790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The images and other resources you need to easily create this double-column IEEE conference paper are in the folder you will download from AUT Blackboard next.</a:t>
            </a:r>
          </a:p>
          <a:p>
            <a:pPr marL="0" indent="0">
              <a:buNone/>
            </a:pPr>
            <a:r>
              <a:rPr lang="en-NZ" dirty="0"/>
              <a:t>The instructions are on the following pages. </a:t>
            </a:r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0647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Resources for this course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858683"/>
            <a:ext cx="10515600" cy="4434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All the resources and notes for this course are available onCanvasRight-Click the file</a:t>
            </a:r>
          </a:p>
        </p:txBody>
      </p:sp>
      <p:sp>
        <p:nvSpPr>
          <p:cNvPr id="9" name="Left Arrow 5">
            <a:extLst>
              <a:ext uri="{FF2B5EF4-FFF2-40B4-BE49-F238E27FC236}">
                <a16:creationId xmlns:a16="http://schemas.microsoft.com/office/drawing/2014/main" id="{42D80501-AEDF-4E2E-8273-2DE59E4B431D}"/>
              </a:ext>
            </a:extLst>
          </p:cNvPr>
          <p:cNvSpPr/>
          <p:nvPr/>
        </p:nvSpPr>
        <p:spPr>
          <a:xfrm rot="16200000">
            <a:off x="8289512" y="5270634"/>
            <a:ext cx="465968" cy="30739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4722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7315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How this workshop runs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790159"/>
          </a:xfrm>
        </p:spPr>
        <p:txBody>
          <a:bodyPr>
            <a:normAutofit/>
          </a:bodyPr>
          <a:lstStyle/>
          <a:p>
            <a:r>
              <a:rPr lang="en-NZ" dirty="0"/>
              <a:t>This is a hands-on workshop. Feel free to go ahead at your own speed. Just ask if you need help.</a:t>
            </a:r>
          </a:p>
          <a:p>
            <a:r>
              <a:rPr lang="en-NZ" dirty="0"/>
              <a:t>We are first going to build a simple document, from scratch, in a popular LaTeX development system called </a:t>
            </a:r>
            <a:r>
              <a:rPr lang="en-NZ" i="1" dirty="0"/>
              <a:t>Overleaf.</a:t>
            </a:r>
            <a:r>
              <a:rPr lang="en-NZ" dirty="0"/>
              <a:t> </a:t>
            </a:r>
          </a:p>
          <a:p>
            <a:r>
              <a:rPr lang="en-NZ" dirty="0"/>
              <a:t>We are then going to use the IEEE Conference LaTeX template to create your assignment on </a:t>
            </a:r>
            <a:r>
              <a:rPr lang="en-NZ" i="1" dirty="0"/>
              <a:t>Overleaf</a:t>
            </a:r>
            <a:r>
              <a:rPr lang="en-NZ" dirty="0"/>
              <a:t>:</a:t>
            </a:r>
          </a:p>
          <a:p>
            <a:pPr lvl="1"/>
            <a:r>
              <a:rPr lang="en-NZ" dirty="0"/>
              <a:t>Along the way, you will progressively add more LaTeX features and try them out in-context. You will create sections, sub-sections and graphics step-by-step.</a:t>
            </a:r>
          </a:p>
          <a:p>
            <a:pPr lvl="1"/>
            <a:r>
              <a:rPr lang="en-NZ" dirty="0"/>
              <a:t>Referencing in LaTeX is much simpler and easier than the way tools like EndNote do it in Microsoft Word. We will use </a:t>
            </a:r>
            <a:r>
              <a:rPr lang="en-NZ" i="1" dirty="0"/>
              <a:t>BibTeX</a:t>
            </a:r>
            <a:r>
              <a:rPr lang="en-NZ" dirty="0"/>
              <a:t> to manage citations.</a:t>
            </a:r>
          </a:p>
          <a:p>
            <a:r>
              <a:rPr lang="en-NZ" dirty="0"/>
              <a:t>There are great, free resources available to help you keep learning. We will look briefly at how to find the best ones to keep you going.</a:t>
            </a:r>
          </a:p>
        </p:txBody>
      </p:sp>
    </p:spTree>
    <p:extLst>
      <p:ext uri="{BB962C8B-B14F-4D97-AF65-F5344CB8AC3E}">
        <p14:creationId xmlns:p14="http://schemas.microsoft.com/office/powerpoint/2010/main" val="460675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ft Arrow 5"/>
          <p:cNvSpPr/>
          <p:nvPr/>
        </p:nvSpPr>
        <p:spPr>
          <a:xfrm>
            <a:off x="6204556" y="4552790"/>
            <a:ext cx="841112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Uploading Assignment to </a:t>
            </a:r>
            <a:r>
              <a:rPr lang="en-NZ" i="1" dirty="0"/>
              <a:t>Overleaf</a:t>
            </a:r>
            <a:r>
              <a:rPr lang="en-NZ" dirty="0"/>
              <a:t> – step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37875"/>
            <a:ext cx="10515600" cy="557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We are going to create your assignment by uploading the blank </a:t>
            </a:r>
            <a:r>
              <a:rPr lang="en-NZ" b="1" dirty="0"/>
              <a:t>COMP814_Assignment_1.zip </a:t>
            </a:r>
            <a:r>
              <a:rPr lang="en-NZ" dirty="0"/>
              <a:t>project</a:t>
            </a:r>
            <a:r>
              <a:rPr lang="en-NZ" b="1" dirty="0"/>
              <a:t> </a:t>
            </a:r>
            <a:r>
              <a:rPr lang="en-NZ" dirty="0"/>
              <a:t>file to </a:t>
            </a:r>
            <a:r>
              <a:rPr lang="en-NZ" i="1" dirty="0"/>
              <a:t>Overleaf</a:t>
            </a:r>
            <a:r>
              <a:rPr lang="en-NZ" dirty="0"/>
              <a:t>:</a:t>
            </a:r>
          </a:p>
          <a:p>
            <a:pPr marL="0" indent="0">
              <a:buNone/>
            </a:pPr>
            <a:endParaRPr lang="en-NZ" b="1" dirty="0"/>
          </a:p>
          <a:p>
            <a:r>
              <a:rPr lang="sv-SE" dirty="0"/>
              <a:t>Go back to </a:t>
            </a:r>
            <a:br>
              <a:rPr lang="sv-SE" dirty="0"/>
            </a:br>
            <a:r>
              <a:rPr lang="sv-SE" b="1" dirty="0"/>
              <a:t>My Projects</a:t>
            </a:r>
            <a:br>
              <a:rPr lang="sv-SE" dirty="0"/>
            </a:br>
            <a:r>
              <a:rPr lang="sv-SE" dirty="0"/>
              <a:t>in </a:t>
            </a:r>
            <a:r>
              <a:rPr lang="sv-SE" i="1" dirty="0"/>
              <a:t>Overleaf </a:t>
            </a:r>
            <a:r>
              <a:rPr lang="sv-SE" dirty="0"/>
              <a:t>by</a:t>
            </a:r>
            <a:br>
              <a:rPr lang="sv-SE" dirty="0"/>
            </a:br>
            <a:r>
              <a:rPr lang="sv-SE" dirty="0"/>
              <a:t>clicking the arrow,</a:t>
            </a:r>
          </a:p>
          <a:p>
            <a:endParaRPr lang="sv-SE" dirty="0"/>
          </a:p>
          <a:p>
            <a:r>
              <a:rPr lang="sv-SE" dirty="0"/>
              <a:t>Click New Project</a:t>
            </a:r>
            <a:br>
              <a:rPr lang="sv-SE" dirty="0"/>
            </a:br>
            <a:r>
              <a:rPr lang="sv-SE" dirty="0"/>
              <a:t>then choose</a:t>
            </a:r>
            <a:br>
              <a:rPr lang="sv-SE" dirty="0"/>
            </a:br>
            <a:r>
              <a:rPr lang="sv-SE" b="1" dirty="0"/>
              <a:t>Upload Project</a:t>
            </a:r>
          </a:p>
          <a:p>
            <a:pPr marL="0" indent="0">
              <a:buNone/>
            </a:pPr>
            <a:endParaRPr lang="en-NZ" dirty="0"/>
          </a:p>
        </p:txBody>
      </p:sp>
      <p:sp>
        <p:nvSpPr>
          <p:cNvPr id="9" name="Arrow: Right 12">
            <a:extLst>
              <a:ext uri="{FF2B5EF4-FFF2-40B4-BE49-F238E27FC236}">
                <a16:creationId xmlns:a16="http://schemas.microsoft.com/office/drawing/2014/main" id="{0D782DE7-A5F5-4E4A-A7D4-CE324636A106}"/>
              </a:ext>
            </a:extLst>
          </p:cNvPr>
          <p:cNvSpPr/>
          <p:nvPr/>
        </p:nvSpPr>
        <p:spPr>
          <a:xfrm rot="10800000">
            <a:off x="6482682" y="5111647"/>
            <a:ext cx="562986" cy="32575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Arrow: Right 12">
            <a:extLst>
              <a:ext uri="{FF2B5EF4-FFF2-40B4-BE49-F238E27FC236}">
                <a16:creationId xmlns:a16="http://schemas.microsoft.com/office/drawing/2014/main" id="{0D782DE7-A5F5-4E4A-A7D4-CE324636A106}"/>
              </a:ext>
            </a:extLst>
          </p:cNvPr>
          <p:cNvSpPr/>
          <p:nvPr/>
        </p:nvSpPr>
        <p:spPr>
          <a:xfrm rot="10800000">
            <a:off x="7115504" y="5459065"/>
            <a:ext cx="562986" cy="32575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DA0055-BB0E-4A66-87F7-6B7A8D700CB1}"/>
              </a:ext>
            </a:extLst>
          </p:cNvPr>
          <p:cNvSpPr/>
          <p:nvPr/>
        </p:nvSpPr>
        <p:spPr>
          <a:xfrm>
            <a:off x="5254447" y="2663996"/>
            <a:ext cx="1463853" cy="47260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A4911-E9EA-40DC-814D-E13FA497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966" y="4092436"/>
            <a:ext cx="3438525" cy="2533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5F978F-3798-4041-8146-906EEE4B0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755" y="1967070"/>
            <a:ext cx="3467100" cy="1743075"/>
          </a:xfrm>
          <a:prstGeom prst="rect">
            <a:avLst/>
          </a:prstGeom>
        </p:spPr>
      </p:pic>
      <p:sp>
        <p:nvSpPr>
          <p:cNvPr id="14" name="Arrow: Right 12">
            <a:extLst>
              <a:ext uri="{FF2B5EF4-FFF2-40B4-BE49-F238E27FC236}">
                <a16:creationId xmlns:a16="http://schemas.microsoft.com/office/drawing/2014/main" id="{4742BF4D-701E-42BF-8D8E-D2B1E4483E0A}"/>
              </a:ext>
            </a:extLst>
          </p:cNvPr>
          <p:cNvSpPr/>
          <p:nvPr/>
        </p:nvSpPr>
        <p:spPr>
          <a:xfrm>
            <a:off x="4061544" y="6189548"/>
            <a:ext cx="562986" cy="32575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1C51AA-D1C2-4DD5-84DD-FCE00C9CB3FB}"/>
              </a:ext>
            </a:extLst>
          </p:cNvPr>
          <p:cNvSpPr/>
          <p:nvPr/>
        </p:nvSpPr>
        <p:spPr>
          <a:xfrm>
            <a:off x="5986373" y="2034395"/>
            <a:ext cx="720274" cy="48924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10A4E3-887F-4BF0-B7B2-1EAA1D7FEEED}"/>
              </a:ext>
            </a:extLst>
          </p:cNvPr>
          <p:cNvSpPr/>
          <p:nvPr/>
        </p:nvSpPr>
        <p:spPr>
          <a:xfrm>
            <a:off x="4784277" y="4201648"/>
            <a:ext cx="1752194" cy="68494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FB16A9-784D-4AB7-B257-D43F45404D9D}"/>
              </a:ext>
            </a:extLst>
          </p:cNvPr>
          <p:cNvSpPr/>
          <p:nvPr/>
        </p:nvSpPr>
        <p:spPr>
          <a:xfrm>
            <a:off x="4872918" y="5996519"/>
            <a:ext cx="2172750" cy="68494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41219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79A45C-D8FF-4822-96AA-F5DE43F36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55" y="2037984"/>
            <a:ext cx="3291153" cy="2603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Uploading Assignment to Overleaf –– step two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57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Drag the file </a:t>
            </a:r>
            <a:r>
              <a:rPr lang="en-NZ" b="1" dirty="0"/>
              <a:t>COMP814_Assignment_1.zip</a:t>
            </a:r>
            <a:r>
              <a:rPr lang="en-NZ" dirty="0"/>
              <a:t> from your computer to </a:t>
            </a:r>
            <a:r>
              <a:rPr lang="en-NZ" i="1" dirty="0"/>
              <a:t>Overleaf</a:t>
            </a:r>
            <a:endParaRPr lang="en-NZ" b="1" i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4F221C-63D6-466C-B8DE-7BD25B8CF4B2}"/>
              </a:ext>
            </a:extLst>
          </p:cNvPr>
          <p:cNvSpPr/>
          <p:nvPr/>
        </p:nvSpPr>
        <p:spPr>
          <a:xfrm>
            <a:off x="6908799" y="3377948"/>
            <a:ext cx="1266751" cy="51058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F43D6-A85A-4653-B711-A9449784314E}"/>
              </a:ext>
            </a:extLst>
          </p:cNvPr>
          <p:cNvSpPr/>
          <p:nvPr/>
        </p:nvSpPr>
        <p:spPr>
          <a:xfrm>
            <a:off x="1533879" y="4713707"/>
            <a:ext cx="52931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800" dirty="0"/>
              <a:t>When it uploads, you will have a two-column conference paper as your own project, based on the IEEE LaTeX template. </a:t>
            </a:r>
            <a:endParaRPr lang="en-NZ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B4E87-CEBE-421F-BBDB-F7A8043D3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641665"/>
            <a:ext cx="3552825" cy="20860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9215F-24F2-4E2B-B7B8-5997FEA74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300" y="2054414"/>
            <a:ext cx="166687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D782DE7-A5F5-4E4A-A7D4-CE324636A106}"/>
              </a:ext>
            </a:extLst>
          </p:cNvPr>
          <p:cNvSpPr/>
          <p:nvPr/>
        </p:nvSpPr>
        <p:spPr>
          <a:xfrm rot="10800000">
            <a:off x="4695141" y="2539702"/>
            <a:ext cx="2286073" cy="32575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85225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20F50-812F-413A-8470-2EDA1CFC2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59" y="2202219"/>
            <a:ext cx="4548937" cy="3650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Customising the paper title and author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7390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Z" dirty="0"/>
              <a:t>Change the paper</a:t>
            </a:r>
            <a:r>
              <a:rPr lang="en-NZ" i="1" dirty="0"/>
              <a:t> title</a:t>
            </a:r>
            <a:r>
              <a:rPr lang="en-NZ" dirty="0"/>
              <a:t>, </a:t>
            </a:r>
            <a:r>
              <a:rPr lang="en-NZ" i="1" dirty="0"/>
              <a:t>your name </a:t>
            </a:r>
            <a:r>
              <a:rPr lang="en-NZ" dirty="0"/>
              <a:t>and add the </a:t>
            </a:r>
            <a:r>
              <a:rPr lang="en-NZ" i="1" dirty="0"/>
              <a:t>names </a:t>
            </a:r>
            <a:r>
              <a:rPr lang="en-NZ" dirty="0"/>
              <a:t>of your </a:t>
            </a:r>
            <a:r>
              <a:rPr lang="en-NZ" i="1" dirty="0"/>
              <a:t>assignment partner</a:t>
            </a:r>
            <a:r>
              <a:rPr lang="en-NZ" dirty="0"/>
              <a:t>. The commands like </a:t>
            </a:r>
            <a:r>
              <a:rPr lang="en-NZ" b="1" dirty="0">
                <a:solidFill>
                  <a:srgbClr val="FF0000"/>
                </a:solidFill>
              </a:rPr>
              <a:t>\title{}</a:t>
            </a:r>
            <a:r>
              <a:rPr lang="en-NZ" b="1" dirty="0"/>
              <a:t> </a:t>
            </a:r>
            <a:r>
              <a:rPr lang="en-NZ" dirty="0"/>
              <a:t>and </a:t>
            </a:r>
            <a:r>
              <a:rPr lang="en-NZ" b="1" dirty="0">
                <a:solidFill>
                  <a:srgbClr val="FF0000"/>
                </a:solidFill>
              </a:rPr>
              <a:t>\author{} </a:t>
            </a:r>
            <a:r>
              <a:rPr lang="en-NZ" dirty="0"/>
              <a:t>has been created to format the text in the correct IEEE style: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b="1" dirty="0">
                <a:solidFill>
                  <a:srgbClr val="FF0000"/>
                </a:solidFill>
              </a:rPr>
              <a:t>                                                                                \\ </a:t>
            </a:r>
            <a:r>
              <a:rPr lang="en-NZ" dirty="0"/>
              <a:t>starts a new line.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     </a:t>
            </a:r>
          </a:p>
          <a:p>
            <a:pPr marL="0" indent="0">
              <a:buNone/>
            </a:pPr>
            <a:r>
              <a:rPr lang="en-NZ" dirty="0"/>
              <a:t>Note how the line numbers show you where we are working.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b="1" dirty="0"/>
          </a:p>
        </p:txBody>
      </p:sp>
      <p:sp>
        <p:nvSpPr>
          <p:cNvPr id="8" name="Left Arrow 7"/>
          <p:cNvSpPr/>
          <p:nvPr/>
        </p:nvSpPr>
        <p:spPr>
          <a:xfrm>
            <a:off x="6010999" y="2968185"/>
            <a:ext cx="841112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Left Arrow 6">
            <a:extLst>
              <a:ext uri="{FF2B5EF4-FFF2-40B4-BE49-F238E27FC236}">
                <a16:creationId xmlns:a16="http://schemas.microsoft.com/office/drawing/2014/main" id="{4D84E6E2-2D83-4A9C-A46C-52E6836CAEC5}"/>
              </a:ext>
            </a:extLst>
          </p:cNvPr>
          <p:cNvSpPr/>
          <p:nvPr/>
        </p:nvSpPr>
        <p:spPr>
          <a:xfrm rot="5400000">
            <a:off x="1397688" y="5356585"/>
            <a:ext cx="841112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Left Arrow 7">
            <a:extLst>
              <a:ext uri="{FF2B5EF4-FFF2-40B4-BE49-F238E27FC236}">
                <a16:creationId xmlns:a16="http://schemas.microsoft.com/office/drawing/2014/main" id="{A0A737E3-E86E-49BD-9C65-1D702548B28F}"/>
              </a:ext>
            </a:extLst>
          </p:cNvPr>
          <p:cNvSpPr/>
          <p:nvPr/>
        </p:nvSpPr>
        <p:spPr>
          <a:xfrm>
            <a:off x="5045084" y="3809731"/>
            <a:ext cx="2270116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2693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3366F-0FA0-4C69-BA07-EA52CAF3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11" y="1569143"/>
            <a:ext cx="3891239" cy="275815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2"/>
            <a:ext cx="10731500" cy="5905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300" dirty="0"/>
              <a:t>Write a brief </a:t>
            </a:r>
            <a:r>
              <a:rPr lang="en-NZ" sz="3300" b="1" dirty="0"/>
              <a:t>Abstract</a:t>
            </a:r>
            <a:r>
              <a:rPr lang="en-NZ" sz="3300" dirty="0"/>
              <a:t> for your paper here: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     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This part of the paper is called the Abstract </a:t>
            </a:r>
            <a:r>
              <a:rPr lang="en-NZ" b="1" dirty="0"/>
              <a:t>section. </a:t>
            </a:r>
            <a:r>
              <a:rPr lang="en-NZ" dirty="0"/>
              <a:t>It starts with a </a:t>
            </a:r>
            <a:r>
              <a:rPr lang="en-NZ" b="1" dirty="0">
                <a:solidFill>
                  <a:srgbClr val="FF0000"/>
                </a:solidFill>
              </a:rPr>
              <a:t>\begin{abstract} </a:t>
            </a:r>
            <a:r>
              <a:rPr lang="en-NZ" dirty="0"/>
              <a:t>command. Write your paper abstract here.</a:t>
            </a:r>
          </a:p>
          <a:p>
            <a:pPr marL="0" indent="0">
              <a:buNone/>
            </a:pPr>
            <a:r>
              <a:rPr lang="en-NZ" dirty="0"/>
              <a:t>The abstract section ends with the matching </a:t>
            </a:r>
            <a:r>
              <a:rPr lang="en-NZ" b="1" dirty="0">
                <a:solidFill>
                  <a:srgbClr val="FF0000"/>
                </a:solidFill>
              </a:rPr>
              <a:t>\end{abstract} </a:t>
            </a:r>
            <a:r>
              <a:rPr lang="en-NZ" dirty="0"/>
              <a:t>command</a:t>
            </a:r>
            <a:r>
              <a:rPr lang="en-NZ" b="1" dirty="0"/>
              <a:t>.</a:t>
            </a:r>
          </a:p>
          <a:p>
            <a:pPr marL="0" indent="0">
              <a:buNone/>
            </a:pPr>
            <a:endParaRPr lang="en-NZ" b="1" dirty="0"/>
          </a:p>
          <a:p>
            <a:pPr marL="0" indent="0">
              <a:buNone/>
            </a:pPr>
            <a:endParaRPr lang="en-NZ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Writing your abstract 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93F02-0156-48CD-8897-00390CFC7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91" y="1556056"/>
            <a:ext cx="5029200" cy="3030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Left Arrow 7">
            <a:extLst>
              <a:ext uri="{FF2B5EF4-FFF2-40B4-BE49-F238E27FC236}">
                <a16:creationId xmlns:a16="http://schemas.microsoft.com/office/drawing/2014/main" id="{569D9625-3754-49B9-A5CE-9EFCD9CB2463}"/>
              </a:ext>
            </a:extLst>
          </p:cNvPr>
          <p:cNvSpPr/>
          <p:nvPr/>
        </p:nvSpPr>
        <p:spPr>
          <a:xfrm>
            <a:off x="5498750" y="3317517"/>
            <a:ext cx="1194502" cy="28466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3161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4A1D4-4260-4B93-A65B-9FC0378A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63" y="1566002"/>
            <a:ext cx="7097534" cy="271602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2"/>
            <a:ext cx="10731500" cy="54595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NZ" sz="3300" dirty="0"/>
              <a:t>Now we can write our </a:t>
            </a:r>
            <a:r>
              <a:rPr lang="en-NZ" sz="3300" b="1" dirty="0"/>
              <a:t>Introduction</a:t>
            </a:r>
            <a:r>
              <a:rPr lang="en-NZ" sz="3300" dirty="0"/>
              <a:t> section here:</a:t>
            </a:r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r>
              <a:rPr lang="en-NZ" sz="3300" dirty="0"/>
              <a:t>Start writing on the next line after </a:t>
            </a:r>
            <a:r>
              <a:rPr lang="en-NZ" sz="3300" dirty="0">
                <a:solidFill>
                  <a:srgbClr val="FF0000"/>
                </a:solidFill>
              </a:rPr>
              <a:t>\section{Introduction}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     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b="1" dirty="0"/>
          </a:p>
          <a:p>
            <a:pPr marL="0" indent="0">
              <a:buNone/>
            </a:pPr>
            <a:endParaRPr lang="en-NZ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Writing your Introduction section</a:t>
            </a:r>
          </a:p>
        </p:txBody>
      </p:sp>
      <p:sp>
        <p:nvSpPr>
          <p:cNvPr id="9" name="Left Arrow 7">
            <a:extLst>
              <a:ext uri="{FF2B5EF4-FFF2-40B4-BE49-F238E27FC236}">
                <a16:creationId xmlns:a16="http://schemas.microsoft.com/office/drawing/2014/main" id="{569D9625-3754-49B9-A5CE-9EFCD9CB2463}"/>
              </a:ext>
            </a:extLst>
          </p:cNvPr>
          <p:cNvSpPr/>
          <p:nvPr/>
        </p:nvSpPr>
        <p:spPr>
          <a:xfrm>
            <a:off x="8298441" y="3429000"/>
            <a:ext cx="841112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048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36E6C4-062D-427A-A41F-E3ABD386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76" y="1955563"/>
            <a:ext cx="10513148" cy="2639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Writing your own named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867874"/>
            <a:ext cx="10731500" cy="5739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300" dirty="0"/>
              <a:t>Now you can create another named section by typing it yourself like this:</a:t>
            </a:r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r>
              <a:rPr lang="en-NZ" sz="3300" dirty="0"/>
              <a:t>You can also create </a:t>
            </a:r>
            <a:r>
              <a:rPr lang="en-NZ" sz="3300" i="1" dirty="0"/>
              <a:t>subsections, </a:t>
            </a:r>
            <a:r>
              <a:rPr lang="en-NZ" sz="3300" dirty="0"/>
              <a:t>as many as you want. Note that there is no </a:t>
            </a:r>
            <a:r>
              <a:rPr lang="en-NZ" sz="3300" b="1" dirty="0"/>
              <a:t>end of section or subsection marker</a:t>
            </a:r>
            <a:r>
              <a:rPr lang="en-NZ" sz="3300" dirty="0"/>
              <a:t>… just start a new one. LaTeX figures it all out by itself. </a:t>
            </a:r>
            <a:endParaRPr lang="en-NZ" dirty="0"/>
          </a:p>
          <a:p>
            <a:pPr marL="0" indent="0">
              <a:buNone/>
            </a:pPr>
            <a:endParaRPr lang="en-NZ" b="1" dirty="0"/>
          </a:p>
          <a:p>
            <a:pPr marL="0" indent="0">
              <a:buNone/>
            </a:pPr>
            <a:endParaRPr lang="en-NZ" b="1" dirty="0"/>
          </a:p>
        </p:txBody>
      </p:sp>
      <p:sp>
        <p:nvSpPr>
          <p:cNvPr id="9" name="Left Arrow 7">
            <a:extLst>
              <a:ext uri="{FF2B5EF4-FFF2-40B4-BE49-F238E27FC236}">
                <a16:creationId xmlns:a16="http://schemas.microsoft.com/office/drawing/2014/main" id="{569D9625-3754-49B9-A5CE-9EFCD9CB2463}"/>
              </a:ext>
            </a:extLst>
          </p:cNvPr>
          <p:cNvSpPr/>
          <p:nvPr/>
        </p:nvSpPr>
        <p:spPr>
          <a:xfrm>
            <a:off x="6297744" y="2119530"/>
            <a:ext cx="841112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7" name="Left Arrow 7">
            <a:extLst>
              <a:ext uri="{FF2B5EF4-FFF2-40B4-BE49-F238E27FC236}">
                <a16:creationId xmlns:a16="http://schemas.microsoft.com/office/drawing/2014/main" id="{73CCA220-8A0F-4A64-A4B2-42413CA6D7F2}"/>
              </a:ext>
            </a:extLst>
          </p:cNvPr>
          <p:cNvSpPr/>
          <p:nvPr/>
        </p:nvSpPr>
        <p:spPr>
          <a:xfrm>
            <a:off x="7396295" y="3737383"/>
            <a:ext cx="841112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72543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1B67E5-884D-4B03-B147-D41B3B9E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47" y="3339246"/>
            <a:ext cx="8726264" cy="3351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Navigating around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867874"/>
            <a:ext cx="10731500" cy="2869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300" dirty="0"/>
              <a:t>Now your paper is getting bigger, you need to learn how to navigate around easily. Try these </a:t>
            </a:r>
            <a:r>
              <a:rPr lang="en-NZ" sz="3300" i="1" dirty="0"/>
              <a:t>Overleaf</a:t>
            </a:r>
            <a:r>
              <a:rPr lang="en-NZ" sz="3300" dirty="0"/>
              <a:t> tricks: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NZ" sz="3300" b="1" dirty="0"/>
              <a:t> </a:t>
            </a:r>
            <a:r>
              <a:rPr lang="en-NZ" sz="3300" dirty="0"/>
              <a:t>As you hover over a section of your paper, a large cross will  follow your mouse cursor. Click and </a:t>
            </a:r>
            <a:r>
              <a:rPr lang="en-NZ" sz="3300" i="1" dirty="0"/>
              <a:t>Overleaf</a:t>
            </a:r>
            <a:r>
              <a:rPr lang="en-NZ" sz="3300" dirty="0"/>
              <a:t> will take you to that part of the editor window.</a:t>
            </a:r>
          </a:p>
          <a:p>
            <a:pPr marL="0" indent="0">
              <a:buNone/>
            </a:pPr>
            <a:endParaRPr lang="en-NZ" b="1" dirty="0"/>
          </a:p>
        </p:txBody>
      </p:sp>
      <p:sp>
        <p:nvSpPr>
          <p:cNvPr id="9" name="Left Arrow 7">
            <a:extLst>
              <a:ext uri="{FF2B5EF4-FFF2-40B4-BE49-F238E27FC236}">
                <a16:creationId xmlns:a16="http://schemas.microsoft.com/office/drawing/2014/main" id="{569D9625-3754-49B9-A5CE-9EFCD9CB2463}"/>
              </a:ext>
            </a:extLst>
          </p:cNvPr>
          <p:cNvSpPr/>
          <p:nvPr/>
        </p:nvSpPr>
        <p:spPr>
          <a:xfrm>
            <a:off x="9818751" y="5065992"/>
            <a:ext cx="841112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362C84-5707-4950-A20B-1FCBEE045BEE}"/>
              </a:ext>
            </a:extLst>
          </p:cNvPr>
          <p:cNvCxnSpPr/>
          <p:nvPr/>
        </p:nvCxnSpPr>
        <p:spPr>
          <a:xfrm>
            <a:off x="9207500" y="4800600"/>
            <a:ext cx="0" cy="8417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D8A6BF-2D13-4DFF-8BB5-A2E73FF21E9E}"/>
              </a:ext>
            </a:extLst>
          </p:cNvPr>
          <p:cNvCxnSpPr>
            <a:cxnSpLocks/>
          </p:cNvCxnSpPr>
          <p:nvPr/>
        </p:nvCxnSpPr>
        <p:spPr>
          <a:xfrm flipH="1">
            <a:off x="8801100" y="5221491"/>
            <a:ext cx="812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83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Navigating around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98201" y="932297"/>
            <a:ext cx="10731500" cy="1100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300" dirty="0"/>
              <a:t>There is an </a:t>
            </a:r>
            <a:r>
              <a:rPr lang="en-NZ" sz="3300" i="1" dirty="0"/>
              <a:t>Overleaf</a:t>
            </a:r>
            <a:r>
              <a:rPr lang="en-NZ" sz="3300" dirty="0"/>
              <a:t> </a:t>
            </a:r>
            <a:r>
              <a:rPr lang="en-NZ" sz="3300" b="1" dirty="0"/>
              <a:t>Find</a:t>
            </a:r>
            <a:r>
              <a:rPr lang="en-NZ" sz="3300" dirty="0"/>
              <a:t> command. Hold down the </a:t>
            </a:r>
            <a:r>
              <a:rPr lang="en-NZ" sz="3300" b="1" dirty="0"/>
              <a:t>Ctrl</a:t>
            </a:r>
            <a:r>
              <a:rPr lang="en-NZ" sz="3300" dirty="0"/>
              <a:t> key and press </a:t>
            </a:r>
            <a:r>
              <a:rPr lang="en-NZ" sz="3300" b="1" dirty="0"/>
              <a:t>F. </a:t>
            </a:r>
            <a:r>
              <a:rPr lang="en-NZ" sz="3300" dirty="0"/>
              <a:t>The search and replace box will appear:</a:t>
            </a:r>
            <a:endParaRPr lang="en-NZ" sz="3300" b="1" dirty="0"/>
          </a:p>
          <a:p>
            <a:pPr marL="0" indent="0">
              <a:buNone/>
            </a:pPr>
            <a:endParaRPr lang="en-NZ" sz="3300" b="1" dirty="0"/>
          </a:p>
          <a:p>
            <a:pPr marL="0" indent="0">
              <a:buNone/>
            </a:pPr>
            <a:endParaRPr lang="en-NZ" sz="3300" b="1" dirty="0"/>
          </a:p>
          <a:p>
            <a:pPr marL="0" indent="0">
              <a:buNone/>
            </a:pPr>
            <a:endParaRPr lang="en-NZ" sz="3300" dirty="0"/>
          </a:p>
          <a:p>
            <a:pPr marL="0" indent="0">
              <a:buNone/>
            </a:pPr>
            <a:endParaRPr lang="en-NZ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76941-0610-46F1-B7B7-0D6C10F5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20" y="2219324"/>
            <a:ext cx="9791261" cy="37063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8792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9702BA-812F-49B5-AA2F-9BA0AA6B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039" y="2088739"/>
            <a:ext cx="7280522" cy="3487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Navigating around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840980"/>
            <a:ext cx="10731500" cy="9134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Z" sz="3300" dirty="0"/>
              <a:t>The </a:t>
            </a:r>
            <a:r>
              <a:rPr lang="en-NZ" sz="3300" i="1" dirty="0"/>
              <a:t>arrow</a:t>
            </a:r>
            <a:r>
              <a:rPr lang="en-NZ" sz="3300" dirty="0"/>
              <a:t> buttons open and close screen panes to give you more room to work on smaller laptop screens:</a:t>
            </a:r>
          </a:p>
          <a:p>
            <a:pPr marL="0" indent="0">
              <a:buNone/>
            </a:pPr>
            <a:endParaRPr lang="en-NZ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8F82CC-7F3D-4143-9817-8323B98C3537}"/>
              </a:ext>
            </a:extLst>
          </p:cNvPr>
          <p:cNvSpPr/>
          <p:nvPr/>
        </p:nvSpPr>
        <p:spPr>
          <a:xfrm>
            <a:off x="5117361" y="3374691"/>
            <a:ext cx="978639" cy="146625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27183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69868" y="1873955"/>
            <a:ext cx="4237844" cy="657852"/>
          </a:xfrm>
        </p:spPr>
        <p:txBody>
          <a:bodyPr>
            <a:normAutofit/>
          </a:bodyPr>
          <a:lstStyle/>
          <a:p>
            <a:r>
              <a:rPr lang="en-NZ" dirty="0"/>
              <a:t>Graphics in LaTeX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869868" y="2806862"/>
            <a:ext cx="5118932" cy="2476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Z" dirty="0"/>
              <a:t>We are going to add some images to our IEEE paper.</a:t>
            </a:r>
          </a:p>
        </p:txBody>
      </p:sp>
    </p:spTree>
    <p:extLst>
      <p:ext uri="{BB962C8B-B14F-4D97-AF65-F5344CB8AC3E}">
        <p14:creationId xmlns:p14="http://schemas.microsoft.com/office/powerpoint/2010/main" val="152159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69868" y="1873955"/>
            <a:ext cx="4938310" cy="657852"/>
          </a:xfrm>
        </p:spPr>
        <p:txBody>
          <a:bodyPr>
            <a:normAutofit/>
          </a:bodyPr>
          <a:lstStyle/>
          <a:p>
            <a:r>
              <a:rPr lang="en-NZ" i="1" dirty="0"/>
              <a:t>Overleaf</a:t>
            </a:r>
            <a:r>
              <a:rPr lang="en-NZ" dirty="0"/>
              <a:t> is free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869867" y="2806862"/>
            <a:ext cx="5209243" cy="2476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Z" dirty="0"/>
              <a:t>The first step is sign up for a free </a:t>
            </a:r>
            <a:r>
              <a:rPr lang="en-NZ" i="1" dirty="0"/>
              <a:t>Overleaf</a:t>
            </a:r>
            <a:r>
              <a:rPr lang="en-NZ" dirty="0"/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4189939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9C5B8D-DE35-44BF-A4B9-EEB2A2B7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12" y="1990725"/>
            <a:ext cx="6821566" cy="286923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790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You must load the LaTeX </a:t>
            </a:r>
            <a:r>
              <a:rPr lang="sv-SE" b="1" dirty="0"/>
              <a:t>graphicx</a:t>
            </a:r>
            <a:r>
              <a:rPr lang="sv-SE" dirty="0"/>
              <a:t> package first. Add this line to your document: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Note that this line must go </a:t>
            </a:r>
            <a:r>
              <a:rPr lang="sv-SE" b="1" u="sng" dirty="0"/>
              <a:t>before</a:t>
            </a:r>
            <a:r>
              <a:rPr lang="sv-SE" dirty="0"/>
              <a:t> the </a:t>
            </a:r>
            <a:r>
              <a:rPr lang="sv-SE" b="1" dirty="0">
                <a:solidFill>
                  <a:srgbClr val="FF0000"/>
                </a:solidFill>
              </a:rPr>
              <a:t>\begin{document} </a:t>
            </a:r>
            <a:r>
              <a:rPr lang="sv-SE" dirty="0"/>
              <a:t>command.</a:t>
            </a:r>
          </a:p>
          <a:p>
            <a:pPr marL="0" indent="0">
              <a:buNone/>
            </a:pP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Loading the LaTeX graphics package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041EB-E4A6-4200-98EA-E1EEF86E7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877" y="1709009"/>
            <a:ext cx="2951796" cy="3150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6173DE-7475-46C6-A181-613BE22D327E}"/>
              </a:ext>
            </a:extLst>
          </p:cNvPr>
          <p:cNvSpPr/>
          <p:nvPr/>
        </p:nvSpPr>
        <p:spPr>
          <a:xfrm>
            <a:off x="2603351" y="3284486"/>
            <a:ext cx="4701091" cy="3731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825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Loading images into </a:t>
            </a:r>
            <a:r>
              <a:rPr lang="en-NZ" i="1" dirty="0"/>
              <a:t>Overleaf – </a:t>
            </a:r>
            <a:r>
              <a:rPr lang="en-NZ" dirty="0"/>
              <a:t>step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790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Before we can display an image, we have to load it into </a:t>
            </a:r>
            <a:r>
              <a:rPr lang="sv-SE" i="1" dirty="0"/>
              <a:t>Overleaf</a:t>
            </a:r>
            <a:r>
              <a:rPr lang="sv-SE" dirty="0"/>
              <a:t>. First, resize your </a:t>
            </a:r>
            <a:r>
              <a:rPr lang="sv-SE" i="1" dirty="0"/>
              <a:t>Overleaf</a:t>
            </a:r>
            <a:r>
              <a:rPr lang="sv-SE" dirty="0"/>
              <a:t>  browser window so you can see your desktop also.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33918A-888C-4983-8B4C-571FFFE2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15" y="2224973"/>
            <a:ext cx="10417885" cy="40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78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980DDA-3853-4667-B1A1-07D3E6B8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728787"/>
            <a:ext cx="8848725" cy="3400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Loading images into </a:t>
            </a:r>
            <a:r>
              <a:rPr lang="en-NZ" i="1" dirty="0"/>
              <a:t>Overleaf – </a:t>
            </a:r>
            <a:r>
              <a:rPr lang="en-NZ" dirty="0"/>
              <a:t>step two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86030"/>
            <a:ext cx="10394043" cy="97309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NZ" dirty="0"/>
              <a:t>Create a new </a:t>
            </a:r>
            <a:r>
              <a:rPr lang="en-NZ" i="1" dirty="0"/>
              <a:t>Overleaf</a:t>
            </a:r>
            <a:r>
              <a:rPr lang="en-NZ" dirty="0"/>
              <a:t> folder called </a:t>
            </a:r>
            <a:r>
              <a:rPr lang="en-NZ" b="1" i="1" dirty="0"/>
              <a:t>graphics</a:t>
            </a:r>
            <a:r>
              <a:rPr lang="en-NZ" dirty="0"/>
              <a:t> to hold your images:</a:t>
            </a:r>
          </a:p>
        </p:txBody>
      </p:sp>
      <p:sp>
        <p:nvSpPr>
          <p:cNvPr id="5" name="Left Arrow 4"/>
          <p:cNvSpPr/>
          <p:nvPr/>
        </p:nvSpPr>
        <p:spPr>
          <a:xfrm>
            <a:off x="5368056" y="2844840"/>
            <a:ext cx="861311" cy="333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Left Arrow 4">
            <a:extLst>
              <a:ext uri="{FF2B5EF4-FFF2-40B4-BE49-F238E27FC236}">
                <a16:creationId xmlns:a16="http://schemas.microsoft.com/office/drawing/2014/main" id="{5B06A1B9-BC10-403D-AAEB-CA3EE83C2C82}"/>
              </a:ext>
            </a:extLst>
          </p:cNvPr>
          <p:cNvSpPr/>
          <p:nvPr/>
        </p:nvSpPr>
        <p:spPr>
          <a:xfrm rot="5400000">
            <a:off x="1681105" y="2648514"/>
            <a:ext cx="861311" cy="333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Left Arrow 4">
            <a:extLst>
              <a:ext uri="{FF2B5EF4-FFF2-40B4-BE49-F238E27FC236}">
                <a16:creationId xmlns:a16="http://schemas.microsoft.com/office/drawing/2014/main" id="{6522D020-DAD5-44A8-88BC-911C8F84AB97}"/>
              </a:ext>
            </a:extLst>
          </p:cNvPr>
          <p:cNvSpPr/>
          <p:nvPr/>
        </p:nvSpPr>
        <p:spPr>
          <a:xfrm>
            <a:off x="10089706" y="3613183"/>
            <a:ext cx="861311" cy="333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039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D55024-1C69-468E-A525-B4337B4D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296" y="5166194"/>
            <a:ext cx="2143125" cy="148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D87183-E8AF-4226-8524-A2FDC7645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213" y="1085253"/>
            <a:ext cx="2190750" cy="3362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585" y="115678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Dragging images into </a:t>
            </a:r>
            <a:r>
              <a:rPr lang="en-NZ" i="1" dirty="0"/>
              <a:t>Overleaf</a:t>
            </a:r>
            <a:r>
              <a:rPr lang="en-NZ" dirty="0"/>
              <a:t> – step three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518147" y="952163"/>
            <a:ext cx="6457951" cy="5790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Click the menu arrow and drag the image from your Desktop to the upload window: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It will then appear </a:t>
            </a:r>
            <a:br>
              <a:rPr lang="en-NZ" dirty="0"/>
            </a:br>
            <a:r>
              <a:rPr lang="en-NZ" dirty="0"/>
              <a:t>in the </a:t>
            </a:r>
            <a:r>
              <a:rPr lang="en-NZ" b="1" dirty="0"/>
              <a:t>graphics</a:t>
            </a:r>
            <a:r>
              <a:rPr lang="en-NZ" dirty="0"/>
              <a:t> folder:</a:t>
            </a:r>
          </a:p>
        </p:txBody>
      </p:sp>
      <p:sp>
        <p:nvSpPr>
          <p:cNvPr id="9" name="Left Arrow 4">
            <a:extLst>
              <a:ext uri="{FF2B5EF4-FFF2-40B4-BE49-F238E27FC236}">
                <a16:creationId xmlns:a16="http://schemas.microsoft.com/office/drawing/2014/main" id="{A99177AE-B453-45FD-BB25-E231CF0E07E7}"/>
              </a:ext>
            </a:extLst>
          </p:cNvPr>
          <p:cNvSpPr/>
          <p:nvPr/>
        </p:nvSpPr>
        <p:spPr>
          <a:xfrm>
            <a:off x="3554568" y="1827872"/>
            <a:ext cx="861311" cy="333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Left Arrow 4">
            <a:extLst>
              <a:ext uri="{FF2B5EF4-FFF2-40B4-BE49-F238E27FC236}">
                <a16:creationId xmlns:a16="http://schemas.microsoft.com/office/drawing/2014/main" id="{2CC32A4B-50B3-432D-8644-C51B67C2FE99}"/>
              </a:ext>
            </a:extLst>
          </p:cNvPr>
          <p:cNvSpPr/>
          <p:nvPr/>
        </p:nvSpPr>
        <p:spPr>
          <a:xfrm>
            <a:off x="3325588" y="3790766"/>
            <a:ext cx="861311" cy="333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57A7F-2332-4F3B-9504-BAB9E5526567}"/>
              </a:ext>
            </a:extLst>
          </p:cNvPr>
          <p:cNvSpPr/>
          <p:nvPr/>
        </p:nvSpPr>
        <p:spPr>
          <a:xfrm>
            <a:off x="9099974" y="5821967"/>
            <a:ext cx="1539339" cy="4407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40032-9E9F-4E5D-917A-08078E8EB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345" y="1850278"/>
            <a:ext cx="5761033" cy="3048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D315B-2BE5-4357-98BD-8D3D51C17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410" y="2876366"/>
            <a:ext cx="971550" cy="914400"/>
          </a:xfrm>
          <a:prstGeom prst="rect">
            <a:avLst/>
          </a:prstGeom>
        </p:spPr>
      </p:pic>
      <p:sp>
        <p:nvSpPr>
          <p:cNvPr id="14" name="Left Arrow 4">
            <a:extLst>
              <a:ext uri="{FF2B5EF4-FFF2-40B4-BE49-F238E27FC236}">
                <a16:creationId xmlns:a16="http://schemas.microsoft.com/office/drawing/2014/main" id="{01F12CBF-D1C0-40D6-967A-D02746932E2A}"/>
              </a:ext>
            </a:extLst>
          </p:cNvPr>
          <p:cNvSpPr/>
          <p:nvPr/>
        </p:nvSpPr>
        <p:spPr>
          <a:xfrm rot="10800000">
            <a:off x="5370095" y="3131190"/>
            <a:ext cx="2784200" cy="333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19418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8F6397-945E-4D5C-9DA6-C91429DE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461" y="2085333"/>
            <a:ext cx="10227678" cy="2648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Putting the image in your assignment paper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4994050"/>
            <a:ext cx="10515600" cy="5790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Insert the image in the middle of some text in your paper using the </a:t>
            </a:r>
            <a:r>
              <a:rPr lang="sv-SE" dirty="0">
                <a:solidFill>
                  <a:srgbClr val="FF0000"/>
                </a:solidFill>
              </a:rPr>
              <a:t>\begin{figure} </a:t>
            </a:r>
            <a:r>
              <a:rPr lang="sv-SE" dirty="0"/>
              <a:t>command: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en-NZ" dirty="0"/>
          </a:p>
        </p:txBody>
      </p:sp>
      <p:sp>
        <p:nvSpPr>
          <p:cNvPr id="11" name="Arrow: Right 6">
            <a:extLst>
              <a:ext uri="{FF2B5EF4-FFF2-40B4-BE49-F238E27FC236}">
                <a16:creationId xmlns:a16="http://schemas.microsoft.com/office/drawing/2014/main" id="{E55EADBA-E388-47F3-A17D-F8B8B0DD1F3E}"/>
              </a:ext>
            </a:extLst>
          </p:cNvPr>
          <p:cNvSpPr/>
          <p:nvPr/>
        </p:nvSpPr>
        <p:spPr>
          <a:xfrm rot="10800000">
            <a:off x="9321783" y="3266123"/>
            <a:ext cx="562986" cy="32575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3" name="Arrow: Right 6">
            <a:extLst>
              <a:ext uri="{FF2B5EF4-FFF2-40B4-BE49-F238E27FC236}">
                <a16:creationId xmlns:a16="http://schemas.microsoft.com/office/drawing/2014/main" id="{E55EADBA-E388-47F3-A17D-F8B8B0DD1F3E}"/>
              </a:ext>
            </a:extLst>
          </p:cNvPr>
          <p:cNvSpPr/>
          <p:nvPr/>
        </p:nvSpPr>
        <p:spPr>
          <a:xfrm rot="10800000">
            <a:off x="4187697" y="2940369"/>
            <a:ext cx="562986" cy="32575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Arrow: Right 6">
            <a:extLst>
              <a:ext uri="{FF2B5EF4-FFF2-40B4-BE49-F238E27FC236}">
                <a16:creationId xmlns:a16="http://schemas.microsoft.com/office/drawing/2014/main" id="{D2C8996E-5BC4-4C77-911B-19EAED5353EC}"/>
              </a:ext>
            </a:extLst>
          </p:cNvPr>
          <p:cNvSpPr/>
          <p:nvPr/>
        </p:nvSpPr>
        <p:spPr>
          <a:xfrm rot="10800000">
            <a:off x="5304954" y="3832142"/>
            <a:ext cx="562986" cy="32575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97915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More images in your assignment paper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9D3CB1-1A0A-45CF-B187-8C3DDFB214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9229" y="901021"/>
            <a:ext cx="3996871" cy="5790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dirty="0"/>
              <a:t>Now add another image somewhere else in your paper.</a:t>
            </a:r>
            <a:br>
              <a:rPr lang="sv-SE" dirty="0"/>
            </a:br>
            <a:br>
              <a:rPr lang="sv-SE" dirty="0"/>
            </a:br>
            <a:r>
              <a:rPr lang="sv-SE" dirty="0"/>
              <a:t>The </a:t>
            </a:r>
            <a:r>
              <a:rPr lang="sv-SE" dirty="0">
                <a:solidFill>
                  <a:srgbClr val="FF0000"/>
                </a:solidFill>
              </a:rPr>
              <a:t>\ref{figure:wormhole} </a:t>
            </a:r>
            <a:r>
              <a:rPr lang="sv-SE" dirty="0"/>
              <a:t>command and the </a:t>
            </a:r>
            <a:r>
              <a:rPr lang="sv-SE" dirty="0">
                <a:solidFill>
                  <a:srgbClr val="FF0000"/>
                </a:solidFill>
              </a:rPr>
              <a:t>\label{figure:wormhole} </a:t>
            </a:r>
            <a:r>
              <a:rPr lang="sv-SE" dirty="0"/>
              <a:t>command allow you to reference named images in your paper.</a:t>
            </a:r>
          </a:p>
          <a:p>
            <a:pPr marL="0" indent="0">
              <a:buNone/>
            </a:pPr>
            <a:r>
              <a:rPr lang="sv-SE" dirty="0"/>
              <a:t>LaTeX numbers these images automatically and renumbers them when you move them to a new section.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0003E-AC65-426A-9A75-287BBBC8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97" y="727112"/>
            <a:ext cx="5612926" cy="59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45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2C05CC-DA4D-42D7-9314-45F93665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94" y="3643312"/>
            <a:ext cx="9957433" cy="26595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More graphics commands for your paper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9D3CB1-1A0A-45CF-B187-8C3DDFB214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6657" y="901021"/>
            <a:ext cx="10419443" cy="5790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Put the image at the </a:t>
            </a:r>
            <a:r>
              <a:rPr lang="sv-SE" b="1" dirty="0"/>
              <a:t>bottom</a:t>
            </a:r>
            <a:r>
              <a:rPr lang="sv-SE" dirty="0"/>
              <a:t> of the column </a:t>
            </a:r>
            <a:r>
              <a:rPr lang="sv-SE" dirty="0">
                <a:solidFill>
                  <a:srgbClr val="FF0000"/>
                </a:solidFill>
              </a:rPr>
              <a:t>\begin{figure}[!b]</a:t>
            </a:r>
          </a:p>
          <a:p>
            <a:pPr marL="0" indent="0">
              <a:buNone/>
            </a:pPr>
            <a:r>
              <a:rPr lang="sv-SE" dirty="0"/>
              <a:t>or...</a:t>
            </a:r>
          </a:p>
          <a:p>
            <a:pPr marL="0" indent="0">
              <a:buNone/>
            </a:pPr>
            <a:r>
              <a:rPr lang="sv-SE" dirty="0"/>
              <a:t>Put the image at the </a:t>
            </a:r>
            <a:r>
              <a:rPr lang="sv-SE" b="1" dirty="0"/>
              <a:t>top</a:t>
            </a:r>
            <a:r>
              <a:rPr lang="sv-SE" dirty="0"/>
              <a:t> of the page</a:t>
            </a:r>
            <a:r>
              <a:rPr lang="sv-SE" dirty="0">
                <a:solidFill>
                  <a:srgbClr val="FF0000"/>
                </a:solidFill>
              </a:rPr>
              <a:t> \begin{figure}[!t] 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Center the image and make it half the current size:</a:t>
            </a:r>
          </a:p>
          <a:p>
            <a:pPr marL="0" indent="0">
              <a:buNone/>
            </a:pPr>
            <a:br>
              <a:rPr lang="sv-SE" dirty="0"/>
            </a:br>
            <a:endParaRPr lang="en-NZ" dirty="0"/>
          </a:p>
        </p:txBody>
      </p:sp>
      <p:sp>
        <p:nvSpPr>
          <p:cNvPr id="9" name="Arrow: Right 6">
            <a:extLst>
              <a:ext uri="{FF2B5EF4-FFF2-40B4-BE49-F238E27FC236}">
                <a16:creationId xmlns:a16="http://schemas.microsoft.com/office/drawing/2014/main" id="{36610986-7860-47B7-8E2A-C59199DA0B18}"/>
              </a:ext>
            </a:extLst>
          </p:cNvPr>
          <p:cNvSpPr/>
          <p:nvPr/>
        </p:nvSpPr>
        <p:spPr>
          <a:xfrm rot="5400000">
            <a:off x="5074277" y="4605741"/>
            <a:ext cx="562986" cy="32575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Arrow: Right 6">
            <a:extLst>
              <a:ext uri="{FF2B5EF4-FFF2-40B4-BE49-F238E27FC236}">
                <a16:creationId xmlns:a16="http://schemas.microsoft.com/office/drawing/2014/main" id="{A6D84657-766E-44FF-A26E-94810BB69328}"/>
              </a:ext>
            </a:extLst>
          </p:cNvPr>
          <p:cNvSpPr/>
          <p:nvPr/>
        </p:nvSpPr>
        <p:spPr>
          <a:xfrm rot="10800000">
            <a:off x="3830239" y="4740382"/>
            <a:ext cx="562986" cy="32575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" name="Arrow: Right 6">
            <a:extLst>
              <a:ext uri="{FF2B5EF4-FFF2-40B4-BE49-F238E27FC236}">
                <a16:creationId xmlns:a16="http://schemas.microsoft.com/office/drawing/2014/main" id="{2B1D2CFE-82AB-4EA0-ACA5-D8955FB197EC}"/>
              </a:ext>
            </a:extLst>
          </p:cNvPr>
          <p:cNvSpPr/>
          <p:nvPr/>
        </p:nvSpPr>
        <p:spPr>
          <a:xfrm rot="16200000">
            <a:off x="9948625" y="1493932"/>
            <a:ext cx="562986" cy="32575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3" name="Arrow: Right 6">
            <a:extLst>
              <a:ext uri="{FF2B5EF4-FFF2-40B4-BE49-F238E27FC236}">
                <a16:creationId xmlns:a16="http://schemas.microsoft.com/office/drawing/2014/main" id="{D5BB699C-6005-4D9E-8B0D-B77FF4892D7D}"/>
              </a:ext>
            </a:extLst>
          </p:cNvPr>
          <p:cNvSpPr/>
          <p:nvPr/>
        </p:nvSpPr>
        <p:spPr>
          <a:xfrm rot="16200000">
            <a:off x="8956952" y="2445994"/>
            <a:ext cx="562986" cy="32575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00545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69868" y="2105457"/>
            <a:ext cx="5322132" cy="787595"/>
          </a:xfrm>
        </p:spPr>
        <p:txBody>
          <a:bodyPr>
            <a:normAutofit/>
          </a:bodyPr>
          <a:lstStyle/>
          <a:p>
            <a:r>
              <a:rPr lang="en-NZ" dirty="0"/>
              <a:t>Citations and 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869868" y="2893052"/>
            <a:ext cx="5118932" cy="18554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NZ" dirty="0"/>
              <a:t>Managing citations and references in LaTeX is very simple.</a:t>
            </a:r>
          </a:p>
        </p:txBody>
      </p:sp>
    </p:spTree>
    <p:extLst>
      <p:ext uri="{BB962C8B-B14F-4D97-AF65-F5344CB8AC3E}">
        <p14:creationId xmlns:p14="http://schemas.microsoft.com/office/powerpoint/2010/main" val="2899462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Citations and referencing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790159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LaTeX has its own referencing system called </a:t>
            </a:r>
            <a:r>
              <a:rPr lang="en-NZ" i="1" dirty="0"/>
              <a:t>BibTeX. </a:t>
            </a:r>
            <a:r>
              <a:rPr lang="en-NZ" dirty="0"/>
              <a:t>It has commands like LaTeX that are processed as your document is created. </a:t>
            </a:r>
          </a:p>
          <a:p>
            <a:pPr marL="0" indent="0">
              <a:buNone/>
            </a:pPr>
            <a:r>
              <a:rPr lang="en-NZ" dirty="0"/>
              <a:t>The IEEE </a:t>
            </a:r>
            <a:r>
              <a:rPr lang="en-NZ" i="1" dirty="0"/>
              <a:t>class style </a:t>
            </a:r>
            <a:r>
              <a:rPr lang="en-NZ" dirty="0"/>
              <a:t>determines the </a:t>
            </a:r>
            <a:r>
              <a:rPr lang="en-NZ" i="1" dirty="0"/>
              <a:t>citation style </a:t>
            </a:r>
            <a:r>
              <a:rPr lang="en-NZ" dirty="0"/>
              <a:t>and</a:t>
            </a:r>
            <a:r>
              <a:rPr lang="en-NZ" i="1" dirty="0"/>
              <a:t> reference list style </a:t>
            </a:r>
            <a:r>
              <a:rPr lang="en-NZ" dirty="0"/>
              <a:t>that is output. Open the bibliographic section of the document:</a:t>
            </a:r>
          </a:p>
          <a:p>
            <a:pPr marL="0" indent="0">
              <a:buNone/>
            </a:pPr>
            <a:endParaRPr lang="en-NZ" dirty="0"/>
          </a:p>
        </p:txBody>
      </p:sp>
      <p:sp>
        <p:nvSpPr>
          <p:cNvPr id="5" name="Left Arrow 4"/>
          <p:cNvSpPr/>
          <p:nvPr/>
        </p:nvSpPr>
        <p:spPr>
          <a:xfrm rot="10800000">
            <a:off x="2471103" y="4780824"/>
            <a:ext cx="841112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4A0C2-A220-4A52-9330-4816D69A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625" y="2739167"/>
            <a:ext cx="7699953" cy="42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57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3FA5D-DB1D-4BBE-99BA-B98A757AE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1648328"/>
            <a:ext cx="10063086" cy="2198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Inserting citations into chapters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51429" y="921314"/>
            <a:ext cx="10515600" cy="5790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Go back to your </a:t>
            </a:r>
            <a:r>
              <a:rPr lang="en-NZ" b="1" dirty="0"/>
              <a:t>Introduction</a:t>
            </a:r>
            <a:r>
              <a:rPr lang="en-NZ" dirty="0"/>
              <a:t> section and cite some authors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  <p:sp>
        <p:nvSpPr>
          <p:cNvPr id="10" name="Left Arrow 9"/>
          <p:cNvSpPr/>
          <p:nvPr/>
        </p:nvSpPr>
        <p:spPr>
          <a:xfrm rot="16200000">
            <a:off x="5508541" y="2692811"/>
            <a:ext cx="841112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473B3-1A95-46F4-8BBA-C842EA53B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4041444"/>
            <a:ext cx="8603298" cy="2816556"/>
          </a:xfrm>
          <a:prstGeom prst="rect">
            <a:avLst/>
          </a:prstGeom>
        </p:spPr>
      </p:pic>
      <p:sp>
        <p:nvSpPr>
          <p:cNvPr id="11" name="Left Arrow 9">
            <a:extLst>
              <a:ext uri="{FF2B5EF4-FFF2-40B4-BE49-F238E27FC236}">
                <a16:creationId xmlns:a16="http://schemas.microsoft.com/office/drawing/2014/main" id="{4AD5735C-682C-4A31-968C-638B3EFC1484}"/>
              </a:ext>
            </a:extLst>
          </p:cNvPr>
          <p:cNvSpPr/>
          <p:nvPr/>
        </p:nvSpPr>
        <p:spPr>
          <a:xfrm rot="16200000">
            <a:off x="1382844" y="4018282"/>
            <a:ext cx="841112" cy="333806"/>
          </a:xfrm>
          <a:prstGeom prst="leftArrow">
            <a:avLst>
              <a:gd name="adj1" fmla="val 56521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508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Sign up for a free </a:t>
            </a:r>
            <a:r>
              <a:rPr lang="en-NZ" i="1" dirty="0"/>
              <a:t>Overleaf</a:t>
            </a:r>
            <a:r>
              <a:rPr lang="en-NZ" dirty="0"/>
              <a:t>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4"/>
            <a:ext cx="10515600" cy="5809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i="1" dirty="0"/>
              <a:t>Overleaf</a:t>
            </a:r>
            <a:r>
              <a:rPr lang="sv-SE" dirty="0"/>
              <a:t> is a free on-line LaTeX editor that is a great place to learn LaTeX:</a:t>
            </a:r>
          </a:p>
          <a:p>
            <a:r>
              <a:rPr lang="sv-SE" dirty="0"/>
              <a:t>Visit </a:t>
            </a:r>
            <a:r>
              <a:rPr lang="sv-SE" dirty="0">
                <a:hlinkClick r:id="rId3"/>
              </a:rPr>
              <a:t>www.overleaf.com</a:t>
            </a:r>
            <a:r>
              <a:rPr lang="sv-SE" dirty="0"/>
              <a:t> and click SIGN UP.</a:t>
            </a:r>
          </a:p>
          <a:p>
            <a:r>
              <a:rPr lang="sv-SE" dirty="0"/>
              <a:t>Create a free account using your name and your email address.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D9AFF0-A59E-4B53-9867-86A770B7A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30" y="3077570"/>
            <a:ext cx="9690635" cy="3055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3A19C66-DD52-4B70-83E3-4614416AEB2D}"/>
              </a:ext>
            </a:extLst>
          </p:cNvPr>
          <p:cNvSpPr/>
          <p:nvPr/>
        </p:nvSpPr>
        <p:spPr>
          <a:xfrm>
            <a:off x="9000480" y="3700297"/>
            <a:ext cx="1170936" cy="68572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9" name="Arrow: Right 8">
            <a:extLst>
              <a:ext uri="{FF2B5EF4-FFF2-40B4-BE49-F238E27FC236}">
                <a16:creationId xmlns:a16="http://schemas.microsoft.com/office/drawing/2014/main" id="{EDFAFBC3-DF5F-4168-B484-E0746FC5525B}"/>
              </a:ext>
            </a:extLst>
          </p:cNvPr>
          <p:cNvSpPr/>
          <p:nvPr/>
        </p:nvSpPr>
        <p:spPr>
          <a:xfrm>
            <a:off x="8125394" y="3747759"/>
            <a:ext cx="875086" cy="5907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4193261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46" y="1895026"/>
            <a:ext cx="9790437" cy="3580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Where did you get those citations from?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790159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You can find more BibTeX-format citations on Google Scholar while you are performing a literature search:</a:t>
            </a:r>
          </a:p>
          <a:p>
            <a:pPr marL="0" indent="0">
              <a:buNone/>
            </a:pP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3830683" y="5000977"/>
            <a:ext cx="530578" cy="451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30321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1855498"/>
            <a:ext cx="5038725" cy="4781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 err="1"/>
              <a:t>BibTeX</a:t>
            </a:r>
            <a:r>
              <a:rPr lang="en-NZ" dirty="0"/>
              <a:t>-format citations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790159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You can select and copy the BibTeX-format citations and paste them </a:t>
            </a:r>
            <a:br>
              <a:rPr lang="en-NZ" dirty="0"/>
            </a:br>
            <a:r>
              <a:rPr lang="en-NZ" dirty="0"/>
              <a:t>into your </a:t>
            </a:r>
            <a:r>
              <a:rPr lang="en-NZ" b="1" dirty="0" err="1"/>
              <a:t>main.bib</a:t>
            </a:r>
            <a:r>
              <a:rPr lang="en-NZ" b="1" dirty="0"/>
              <a:t> </a:t>
            </a:r>
            <a:r>
              <a:rPr lang="en-NZ" dirty="0"/>
              <a:t>document.</a:t>
            </a:r>
            <a:endParaRPr lang="en-NZ" b="1" dirty="0"/>
          </a:p>
        </p:txBody>
      </p:sp>
      <p:sp>
        <p:nvSpPr>
          <p:cNvPr id="5" name="Oval 4"/>
          <p:cNvSpPr/>
          <p:nvPr/>
        </p:nvSpPr>
        <p:spPr>
          <a:xfrm>
            <a:off x="2696535" y="5986649"/>
            <a:ext cx="530578" cy="451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47" y="5148042"/>
            <a:ext cx="5121010" cy="1337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 Arrow 7"/>
          <p:cNvSpPr/>
          <p:nvPr/>
        </p:nvSpPr>
        <p:spPr>
          <a:xfrm rot="10800000">
            <a:off x="3321392" y="6045524"/>
            <a:ext cx="3083554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80409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FC34E1-0921-4AA8-9D9D-B77161D69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992" y="4391025"/>
            <a:ext cx="2200275" cy="2466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791570-B74D-49F0-A15C-0AC24B95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55" y="1818591"/>
            <a:ext cx="7412550" cy="123076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790159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You can download a PDF-format version of your assignment by using this option:</a:t>
            </a:r>
          </a:p>
          <a:p>
            <a:pPr marL="0" indent="0">
              <a:buNone/>
            </a:pPr>
            <a:endParaRPr lang="en-NZ" b="1" dirty="0"/>
          </a:p>
          <a:p>
            <a:pPr marL="0" indent="0">
              <a:buNone/>
            </a:pPr>
            <a:endParaRPr lang="en-NZ" b="1" dirty="0"/>
          </a:p>
          <a:p>
            <a:pPr marL="0" indent="0">
              <a:buNone/>
            </a:pPr>
            <a:endParaRPr lang="en-NZ" b="1" dirty="0"/>
          </a:p>
          <a:p>
            <a:pPr marL="0" indent="0">
              <a:buNone/>
            </a:pPr>
            <a:r>
              <a:rPr lang="en-NZ" dirty="0"/>
              <a:t>You can also save all your work as a ZIP-format file and download it to keep backup copies:</a:t>
            </a:r>
          </a:p>
          <a:p>
            <a:pPr marL="0" indent="0">
              <a:buNone/>
            </a:pP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Two final steps..</a:t>
            </a:r>
          </a:p>
        </p:txBody>
      </p:sp>
      <p:sp>
        <p:nvSpPr>
          <p:cNvPr id="5" name="Oval 4"/>
          <p:cNvSpPr/>
          <p:nvPr/>
        </p:nvSpPr>
        <p:spPr>
          <a:xfrm>
            <a:off x="8032377" y="1982554"/>
            <a:ext cx="853439" cy="902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B22717-01DB-48F0-935B-5F1575DE7A4A}"/>
              </a:ext>
            </a:extLst>
          </p:cNvPr>
          <p:cNvSpPr/>
          <p:nvPr/>
        </p:nvSpPr>
        <p:spPr>
          <a:xfrm>
            <a:off x="1660992" y="4391025"/>
            <a:ext cx="877813" cy="4606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34A3C-9CDF-4790-B320-177717B58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271" y="4325436"/>
            <a:ext cx="2200275" cy="146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338BD-7999-4798-916D-36E32AFA3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727" y="5022161"/>
            <a:ext cx="5125865" cy="996461"/>
          </a:xfrm>
          <a:prstGeom prst="rect">
            <a:avLst/>
          </a:prstGeom>
        </p:spPr>
      </p:pic>
      <p:sp>
        <p:nvSpPr>
          <p:cNvPr id="12" name="Left Arrow 4">
            <a:extLst>
              <a:ext uri="{FF2B5EF4-FFF2-40B4-BE49-F238E27FC236}">
                <a16:creationId xmlns:a16="http://schemas.microsoft.com/office/drawing/2014/main" id="{91369E46-62DE-421F-9E05-F890C19BAEDE}"/>
              </a:ext>
            </a:extLst>
          </p:cNvPr>
          <p:cNvSpPr/>
          <p:nvPr/>
        </p:nvSpPr>
        <p:spPr>
          <a:xfrm rot="10800000">
            <a:off x="3661186" y="4444929"/>
            <a:ext cx="861311" cy="333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Left Arrow 4">
            <a:extLst>
              <a:ext uri="{FF2B5EF4-FFF2-40B4-BE49-F238E27FC236}">
                <a16:creationId xmlns:a16="http://schemas.microsoft.com/office/drawing/2014/main" id="{76AB4A38-9206-41F3-B664-1EB268C527DA}"/>
              </a:ext>
            </a:extLst>
          </p:cNvPr>
          <p:cNvSpPr/>
          <p:nvPr/>
        </p:nvSpPr>
        <p:spPr>
          <a:xfrm rot="10800000">
            <a:off x="5718407" y="5022161"/>
            <a:ext cx="1596792" cy="333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5111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69868" y="1896798"/>
            <a:ext cx="4237844" cy="1325563"/>
          </a:xfrm>
        </p:spPr>
        <p:txBody>
          <a:bodyPr>
            <a:normAutofit/>
          </a:bodyPr>
          <a:lstStyle/>
          <a:p>
            <a:r>
              <a:rPr lang="en-NZ" dirty="0"/>
              <a:t>The next steps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869868" y="2818001"/>
            <a:ext cx="5118932" cy="2187135"/>
          </a:xfrm>
        </p:spPr>
        <p:txBody>
          <a:bodyPr>
            <a:normAutofit/>
          </a:bodyPr>
          <a:lstStyle/>
          <a:p>
            <a:r>
              <a:rPr lang="en-NZ" dirty="0"/>
              <a:t>We have only looked at a few of the capabilities of LaTeX. </a:t>
            </a:r>
          </a:p>
          <a:p>
            <a:r>
              <a:rPr lang="en-NZ" dirty="0"/>
              <a:t>This next section looks at where to find LaTeX resources.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52850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LaTeX on the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79015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Z" dirty="0"/>
              <a:t>CTAN is the Comprehensive </a:t>
            </a:r>
            <a:r>
              <a:rPr lang="en-NZ" dirty="0" err="1"/>
              <a:t>TeX</a:t>
            </a:r>
            <a:r>
              <a:rPr lang="en-NZ" dirty="0"/>
              <a:t> Archive Network, the main repository of LaTeX resources. Our AUT mirror is at  </a:t>
            </a:r>
            <a:r>
              <a:rPr lang="en-NZ" dirty="0">
                <a:hlinkClick r:id="rId3"/>
              </a:rPr>
              <a:t>http://mirror.aut.ac.nz/ctan</a:t>
            </a:r>
            <a:endParaRPr lang="en-NZ" dirty="0"/>
          </a:p>
          <a:p>
            <a:pPr>
              <a:lnSpc>
                <a:spcPct val="100000"/>
              </a:lnSpc>
            </a:pPr>
            <a:r>
              <a:rPr lang="en-NZ" dirty="0"/>
              <a:t>The latest AUT Thesis template is always available from</a:t>
            </a:r>
            <a:br>
              <a:rPr lang="en-NZ" dirty="0"/>
            </a:br>
            <a:r>
              <a:rPr lang="en-NZ" dirty="0">
                <a:hlinkClick r:id="rId4"/>
              </a:rPr>
              <a:t>http://aut.ac.nz.libguides.com/computer/LaTeX</a:t>
            </a:r>
            <a:r>
              <a:rPr lang="en-NZ" dirty="0"/>
              <a:t> </a:t>
            </a:r>
          </a:p>
          <a:p>
            <a:pPr>
              <a:lnSpc>
                <a:spcPct val="100000"/>
              </a:lnSpc>
            </a:pPr>
            <a:r>
              <a:rPr lang="en-NZ" dirty="0" err="1"/>
              <a:t>Wikibooks</a:t>
            </a:r>
            <a:r>
              <a:rPr lang="en-NZ" dirty="0"/>
              <a:t> for LaTeX  </a:t>
            </a:r>
            <a:r>
              <a:rPr lang="en-NZ" dirty="0">
                <a:hlinkClick r:id="rId5"/>
              </a:rPr>
              <a:t>https://en.wikibooks.org/wiki/LaTeX</a:t>
            </a:r>
            <a:r>
              <a:rPr lang="en-NZ" dirty="0"/>
              <a:t> </a:t>
            </a:r>
          </a:p>
          <a:p>
            <a:pPr>
              <a:lnSpc>
                <a:spcPct val="100000"/>
              </a:lnSpc>
            </a:pPr>
            <a:r>
              <a:rPr lang="en-NZ" dirty="0"/>
              <a:t>Prefixing your Google searches</a:t>
            </a:r>
            <a:br>
              <a:rPr lang="en-NZ" dirty="0"/>
            </a:br>
            <a:r>
              <a:rPr lang="en-NZ" dirty="0"/>
              <a:t>with the term </a:t>
            </a:r>
            <a:r>
              <a:rPr lang="en-NZ" i="1" dirty="0"/>
              <a:t>LaTeX </a:t>
            </a:r>
            <a:r>
              <a:rPr lang="en-NZ" dirty="0"/>
              <a:t>helps to</a:t>
            </a:r>
            <a:r>
              <a:rPr lang="en-NZ" i="1" dirty="0"/>
              <a:t> </a:t>
            </a:r>
            <a:br>
              <a:rPr lang="en-NZ" i="1" dirty="0"/>
            </a:br>
            <a:r>
              <a:rPr lang="en-NZ" dirty="0"/>
              <a:t>narrow the search:</a:t>
            </a:r>
          </a:p>
          <a:p>
            <a:pPr marL="0" indent="0">
              <a:lnSpc>
                <a:spcPct val="100000"/>
              </a:lnSpc>
              <a:buNone/>
            </a:pPr>
            <a:endParaRPr lang="en-NZ" dirty="0"/>
          </a:p>
          <a:p>
            <a:pPr marL="0" indent="0">
              <a:buNone/>
            </a:pPr>
            <a:br>
              <a:rPr lang="en-NZ" dirty="0"/>
            </a:br>
            <a:endParaRPr lang="en-NZ" i="1" dirty="0"/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933" y="3489518"/>
            <a:ext cx="4310945" cy="3252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0469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i="1" dirty="0" err="1"/>
              <a:t>LateX</a:t>
            </a:r>
            <a:r>
              <a:rPr lang="en-NZ" i="1" dirty="0"/>
              <a:t> in ninety minutes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3"/>
            <a:ext cx="10515600" cy="5790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This workshop was adapted from the standard AUT LaTeX workshop we teach called </a:t>
            </a:r>
            <a:r>
              <a:rPr lang="sv-SE" i="1" dirty="0"/>
              <a:t>LaTeX in ninety minutes</a:t>
            </a:r>
            <a:r>
              <a:rPr lang="sv-SE" dirty="0"/>
              <a:t>. When you start your Master’s or Honors Dissertation, give me a call and book a session. The workshop  covers how to create your AUT Thesis in LaTeX.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E5A05-61C8-4191-96A7-22E71EB5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56" y="2616070"/>
            <a:ext cx="7396843" cy="40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1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92FB2E-24ED-4378-A107-1CE263C07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7" y="1900806"/>
            <a:ext cx="3933825" cy="488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Sign up for a free </a:t>
            </a:r>
            <a:r>
              <a:rPr lang="en-NZ" i="1" dirty="0"/>
              <a:t>Overleaf</a:t>
            </a:r>
            <a:r>
              <a:rPr lang="en-NZ" dirty="0"/>
              <a:t>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4"/>
            <a:ext cx="10515600" cy="5809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Use an email account that you can check today on this course. Overleaf requires you to verify your address:</a:t>
            </a:r>
          </a:p>
        </p:txBody>
      </p:sp>
      <p:sp>
        <p:nvSpPr>
          <p:cNvPr id="14" name="Arrow: Right 9">
            <a:extLst>
              <a:ext uri="{FF2B5EF4-FFF2-40B4-BE49-F238E27FC236}">
                <a16:creationId xmlns:a16="http://schemas.microsoft.com/office/drawing/2014/main" id="{1A781F19-4277-4EB2-8F3A-62D2AEE24D77}"/>
              </a:ext>
            </a:extLst>
          </p:cNvPr>
          <p:cNvSpPr/>
          <p:nvPr/>
        </p:nvSpPr>
        <p:spPr>
          <a:xfrm>
            <a:off x="3691257" y="2938801"/>
            <a:ext cx="875660" cy="49019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ia Core Book"/>
                <a:ea typeface="+mn-ea"/>
                <a:cs typeface="+mn-cs"/>
              </a:rPr>
              <a:t>two</a:t>
            </a:r>
          </a:p>
        </p:txBody>
      </p:sp>
      <p:sp>
        <p:nvSpPr>
          <p:cNvPr id="15" name="Arrow: Right 12">
            <a:extLst>
              <a:ext uri="{FF2B5EF4-FFF2-40B4-BE49-F238E27FC236}">
                <a16:creationId xmlns:a16="http://schemas.microsoft.com/office/drawing/2014/main" id="{7F2BB258-CA1E-4C0D-8887-08DB9185C667}"/>
              </a:ext>
            </a:extLst>
          </p:cNvPr>
          <p:cNvSpPr/>
          <p:nvPr/>
        </p:nvSpPr>
        <p:spPr>
          <a:xfrm>
            <a:off x="3691257" y="3429000"/>
            <a:ext cx="875660" cy="49019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ia Core Book"/>
                <a:ea typeface="+mn-ea"/>
                <a:cs typeface="+mn-cs"/>
              </a:rPr>
              <a:t>three</a:t>
            </a:r>
          </a:p>
        </p:txBody>
      </p:sp>
      <p:sp>
        <p:nvSpPr>
          <p:cNvPr id="16" name="Arrow: Right 13">
            <a:extLst>
              <a:ext uri="{FF2B5EF4-FFF2-40B4-BE49-F238E27FC236}">
                <a16:creationId xmlns:a16="http://schemas.microsoft.com/office/drawing/2014/main" id="{AFE74F7C-596D-44B7-AEDF-14EEA6735125}"/>
              </a:ext>
            </a:extLst>
          </p:cNvPr>
          <p:cNvSpPr/>
          <p:nvPr/>
        </p:nvSpPr>
        <p:spPr>
          <a:xfrm>
            <a:off x="3691257" y="3967761"/>
            <a:ext cx="875660" cy="49019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ia Core Book"/>
                <a:ea typeface="+mn-ea"/>
                <a:cs typeface="+mn-cs"/>
              </a:rPr>
              <a:t>four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72C4A-4339-4E73-9602-AA371C4EFCD4}"/>
              </a:ext>
            </a:extLst>
          </p:cNvPr>
          <p:cNvSpPr txBox="1"/>
          <p:nvPr/>
        </p:nvSpPr>
        <p:spPr>
          <a:xfrm>
            <a:off x="8643485" y="3224463"/>
            <a:ext cx="3128211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ia Core Book"/>
                <a:ea typeface="+mn-ea"/>
                <a:cs typeface="+mn-cs"/>
              </a:rPr>
              <a:t>This password is your new </a:t>
            </a:r>
            <a:r>
              <a:rPr kumimoji="0" lang="en-N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ia Core Book"/>
                <a:ea typeface="+mn-ea"/>
                <a:cs typeface="+mn-cs"/>
              </a:rPr>
              <a:t>Overleaf</a:t>
            </a: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ia Core Book"/>
                <a:ea typeface="+mn-ea"/>
                <a:cs typeface="+mn-cs"/>
              </a:rPr>
              <a:t> password, NOT your private email password.</a:t>
            </a:r>
          </a:p>
        </p:txBody>
      </p:sp>
      <p:sp>
        <p:nvSpPr>
          <p:cNvPr id="17" name="Arrow: Right 9">
            <a:extLst>
              <a:ext uri="{FF2B5EF4-FFF2-40B4-BE49-F238E27FC236}">
                <a16:creationId xmlns:a16="http://schemas.microsoft.com/office/drawing/2014/main" id="{493CE6B9-71A6-4895-81F6-6C8B3654A1C4}"/>
              </a:ext>
            </a:extLst>
          </p:cNvPr>
          <p:cNvSpPr/>
          <p:nvPr/>
        </p:nvSpPr>
        <p:spPr>
          <a:xfrm rot="10800000">
            <a:off x="7767826" y="3528003"/>
            <a:ext cx="875660" cy="29219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ia Core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4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Last step – Verify your </a:t>
            </a:r>
            <a:r>
              <a:rPr lang="en-NZ" i="1" dirty="0"/>
              <a:t>Overleaf</a:t>
            </a:r>
            <a:r>
              <a:rPr lang="en-NZ" dirty="0"/>
              <a:t>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952164"/>
            <a:ext cx="10515600" cy="58098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i="1" dirty="0"/>
              <a:t>Overleaf</a:t>
            </a:r>
            <a:r>
              <a:rPr lang="sv-SE" dirty="0"/>
              <a:t> needs you to verify your account by answering the email they have just sent you:</a:t>
            </a:r>
          </a:p>
          <a:p>
            <a:r>
              <a:rPr lang="sv-SE" dirty="0"/>
              <a:t>Check your email account</a:t>
            </a:r>
            <a:br>
              <a:rPr lang="sv-SE" dirty="0"/>
            </a:br>
            <a:r>
              <a:rPr lang="sv-SE" dirty="0"/>
              <a:t>for a new email from </a:t>
            </a:r>
            <a:br>
              <a:rPr lang="sv-SE" dirty="0"/>
            </a:br>
            <a:r>
              <a:rPr lang="sv-SE" dirty="0">
                <a:hlinkClick r:id="rId3"/>
              </a:rPr>
              <a:t>welcome@overleaf.com</a:t>
            </a:r>
            <a:r>
              <a:rPr lang="sv-SE" dirty="0"/>
              <a:t>.</a:t>
            </a:r>
          </a:p>
          <a:p>
            <a:pPr marL="0" indent="0">
              <a:buNone/>
            </a:pPr>
            <a:endParaRPr lang="sv-SE" dirty="0"/>
          </a:p>
          <a:p>
            <a:r>
              <a:rPr lang="sv-SE" dirty="0"/>
              <a:t>Click the text in the email: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Your can write down your</a:t>
            </a:r>
            <a:br>
              <a:rPr lang="sv-SE" dirty="0"/>
            </a:br>
            <a:r>
              <a:rPr lang="sv-SE" dirty="0"/>
              <a:t>Overleaf ID and password </a:t>
            </a:r>
            <a:br>
              <a:rPr lang="sv-SE" dirty="0"/>
            </a:br>
            <a:r>
              <a:rPr lang="sv-SE" dirty="0"/>
              <a:t>here so you do not forget</a:t>
            </a:r>
            <a:br>
              <a:rPr lang="sv-SE" dirty="0"/>
            </a:br>
            <a:r>
              <a:rPr lang="sv-SE" dirty="0"/>
              <a:t>it.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884F15-8018-496F-B20C-39101FB46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741" y="3947678"/>
            <a:ext cx="3678978" cy="883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05AC23-134E-4835-9014-8D3542715686}"/>
              </a:ext>
            </a:extLst>
          </p:cNvPr>
          <p:cNvSpPr/>
          <p:nvPr/>
        </p:nvSpPr>
        <p:spPr>
          <a:xfrm>
            <a:off x="5853959" y="5333505"/>
            <a:ext cx="5245449" cy="13064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ia Core Book"/>
                <a:ea typeface="+mn-ea"/>
                <a:cs typeface="+mn-cs"/>
              </a:rPr>
              <a:t>fffffffgdbdvbdgsrgweszxfgdew4r3wefxfsdsdfrewrerewrerewewrreewrfcxwsaerdfe3fdsfsdfsdfsfsd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3DBE0-5386-4AA7-82F8-B975FC39C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960" y="1585096"/>
            <a:ext cx="5245448" cy="34010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798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69868" y="1873955"/>
            <a:ext cx="4237844" cy="657852"/>
          </a:xfrm>
        </p:spPr>
        <p:txBody>
          <a:bodyPr>
            <a:normAutofit/>
          </a:bodyPr>
          <a:lstStyle/>
          <a:p>
            <a:r>
              <a:rPr lang="en-NZ" dirty="0"/>
              <a:t>The first document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869868" y="2806862"/>
            <a:ext cx="5118932" cy="2476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Z" dirty="0"/>
              <a:t>We are first going to build a simple document, from scratch,</a:t>
            </a:r>
            <a:br>
              <a:rPr lang="en-NZ" dirty="0"/>
            </a:br>
            <a:r>
              <a:rPr lang="en-NZ" dirty="0"/>
              <a:t>in </a:t>
            </a:r>
            <a:r>
              <a:rPr lang="en-NZ" i="1" dirty="0"/>
              <a:t>Overleaf.</a:t>
            </a:r>
            <a:r>
              <a:rPr lang="en-N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466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8F751-E34B-41D4-8D4F-643CC4FF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51" y="1634861"/>
            <a:ext cx="6049777" cy="40910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Creating our first document in </a:t>
            </a:r>
            <a:r>
              <a:rPr lang="en-NZ" i="1" dirty="0"/>
              <a:t>Overleaf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60500" y="811471"/>
            <a:ext cx="10515600" cy="7642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Z" dirty="0"/>
              <a:t>Before we learn how LaTeX works, we need to create a project to hold our documents in: </a:t>
            </a:r>
            <a:endParaRPr lang="en-NZ" b="1" i="1" dirty="0"/>
          </a:p>
          <a:p>
            <a:pPr marL="0" indent="0">
              <a:buNone/>
            </a:pPr>
            <a:endParaRPr lang="en-NZ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738070-C7EE-4745-81FC-39EB26A0DE23}"/>
              </a:ext>
            </a:extLst>
          </p:cNvPr>
          <p:cNvSpPr/>
          <p:nvPr/>
        </p:nvSpPr>
        <p:spPr>
          <a:xfrm>
            <a:off x="3652046" y="4008973"/>
            <a:ext cx="1584986" cy="5040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Left Arrow 5">
            <a:extLst>
              <a:ext uri="{FF2B5EF4-FFF2-40B4-BE49-F238E27FC236}">
                <a16:creationId xmlns:a16="http://schemas.microsoft.com/office/drawing/2014/main" id="{42D80501-AEDF-4E2E-8273-2DE59E4B431D}"/>
              </a:ext>
            </a:extLst>
          </p:cNvPr>
          <p:cNvSpPr/>
          <p:nvPr/>
        </p:nvSpPr>
        <p:spPr>
          <a:xfrm rot="10800000">
            <a:off x="2583084" y="3513477"/>
            <a:ext cx="666045" cy="33380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C4E5A-1467-4A73-9891-8CC57EAAC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13411"/>
            <a:ext cx="5572948" cy="17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3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166820"/>
            <a:ext cx="10515600" cy="560292"/>
          </a:xfrm>
        </p:spPr>
        <p:txBody>
          <a:bodyPr>
            <a:normAutofit fontScale="90000"/>
          </a:bodyPr>
          <a:lstStyle/>
          <a:p>
            <a:r>
              <a:rPr lang="en-NZ" dirty="0"/>
              <a:t>Creating our first document in </a:t>
            </a:r>
            <a:r>
              <a:rPr lang="en-NZ" i="1" dirty="0"/>
              <a:t>Overleaf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6C18F9-C8E1-4D59-9D55-0FFD4765C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55" y="993252"/>
            <a:ext cx="10507662" cy="5726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5697A1-9737-478B-99EC-1B82DFA1828F}"/>
              </a:ext>
            </a:extLst>
          </p:cNvPr>
          <p:cNvSpPr txBox="1"/>
          <p:nvPr/>
        </p:nvSpPr>
        <p:spPr>
          <a:xfrm>
            <a:off x="3686475" y="4100362"/>
            <a:ext cx="3128211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NZ" dirty="0"/>
              <a:t>This is where you type LaTeX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12A33-D0B2-4490-B791-9EB6A975136C}"/>
              </a:ext>
            </a:extLst>
          </p:cNvPr>
          <p:cNvSpPr txBox="1"/>
          <p:nvPr/>
        </p:nvSpPr>
        <p:spPr>
          <a:xfrm>
            <a:off x="8335478" y="4100362"/>
            <a:ext cx="3128211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NZ" dirty="0"/>
              <a:t>This is the PDF document that Overleaf creates from your LaTeX commands</a:t>
            </a:r>
          </a:p>
        </p:txBody>
      </p:sp>
    </p:spTree>
    <p:extLst>
      <p:ext uri="{BB962C8B-B14F-4D97-AF65-F5344CB8AC3E}">
        <p14:creationId xmlns:p14="http://schemas.microsoft.com/office/powerpoint/2010/main" val="3194125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Helia Core Medium"/>
        <a:ea typeface=""/>
        <a:cs typeface=""/>
      </a:majorFont>
      <a:minorFont>
        <a:latin typeface="Helia Cor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13120</TotalTime>
  <Words>1888</Words>
  <Application>Microsoft Office PowerPoint</Application>
  <PresentationFormat>Widescreen</PresentationFormat>
  <Paragraphs>259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Helia Core Book</vt:lpstr>
      <vt:lpstr>Wingdings</vt:lpstr>
      <vt:lpstr>Office Theme</vt:lpstr>
      <vt:lpstr>COMP814 Text Mining LaTeX workshop</vt:lpstr>
      <vt:lpstr>How this workshop runs</vt:lpstr>
      <vt:lpstr>Overleaf is free</vt:lpstr>
      <vt:lpstr>Sign up for a free Overleaf account</vt:lpstr>
      <vt:lpstr>Sign up for a free Overleaf account</vt:lpstr>
      <vt:lpstr>Last step – Verify your Overleaf account</vt:lpstr>
      <vt:lpstr>The first document</vt:lpstr>
      <vt:lpstr>Creating our first document in Overleaf</vt:lpstr>
      <vt:lpstr>Creating our first document in Overleaf</vt:lpstr>
      <vt:lpstr>Introducing LaTeX commands</vt:lpstr>
      <vt:lpstr>Text with Bold and Italic fonts</vt:lpstr>
      <vt:lpstr>What happens if I make a mistake?</vt:lpstr>
      <vt:lpstr>Combining LaTeX commands</vt:lpstr>
      <vt:lpstr>A simple observation about LaTeX</vt:lpstr>
      <vt:lpstr>LaTeX Packages</vt:lpstr>
      <vt:lpstr>There are hundreds of great, free LaTeX packages</vt:lpstr>
      <vt:lpstr>Creating an IEEE conference paper</vt:lpstr>
      <vt:lpstr>This is where we create your A+ assignment</vt:lpstr>
      <vt:lpstr>Resources for this course</vt:lpstr>
      <vt:lpstr>Uploading Assignment to Overleaf – step one</vt:lpstr>
      <vt:lpstr>Uploading Assignment to Overleaf –– step two</vt:lpstr>
      <vt:lpstr>Customising the paper title and author</vt:lpstr>
      <vt:lpstr>Writing your abstract section</vt:lpstr>
      <vt:lpstr>Writing your Introduction section</vt:lpstr>
      <vt:lpstr>Writing your own named section</vt:lpstr>
      <vt:lpstr>Navigating around</vt:lpstr>
      <vt:lpstr>Navigating around</vt:lpstr>
      <vt:lpstr>Navigating around</vt:lpstr>
      <vt:lpstr>Graphics in LaTeX</vt:lpstr>
      <vt:lpstr>Loading the LaTeX graphics package</vt:lpstr>
      <vt:lpstr>Loading images into Overleaf – step one</vt:lpstr>
      <vt:lpstr>Loading images into Overleaf – step two</vt:lpstr>
      <vt:lpstr>Dragging images into Overleaf – step three</vt:lpstr>
      <vt:lpstr>Putting the image in your assignment paper</vt:lpstr>
      <vt:lpstr>More images in your assignment paper</vt:lpstr>
      <vt:lpstr>More graphics commands for your paper</vt:lpstr>
      <vt:lpstr>Citations and references</vt:lpstr>
      <vt:lpstr>Citations and referencing</vt:lpstr>
      <vt:lpstr>Inserting citations into chapters</vt:lpstr>
      <vt:lpstr>Where did you get those citations from?</vt:lpstr>
      <vt:lpstr>BibTeX-format citations</vt:lpstr>
      <vt:lpstr>Two final steps..</vt:lpstr>
      <vt:lpstr>The next steps</vt:lpstr>
      <vt:lpstr>LaTeX on the web</vt:lpstr>
      <vt:lpstr>LateX in ninety minutes</vt:lpstr>
    </vt:vector>
  </TitlesOfParts>
  <Company>AUT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Remko de Jong</dc:creator>
  <cp:lastModifiedBy>Parma Nand</cp:lastModifiedBy>
  <cp:revision>385</cp:revision>
  <dcterms:created xsi:type="dcterms:W3CDTF">2015-01-26T22:08:43Z</dcterms:created>
  <dcterms:modified xsi:type="dcterms:W3CDTF">2024-05-06T20:57:14Z</dcterms:modified>
</cp:coreProperties>
</file>